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9"/>
  </p:notesMasterIdLst>
  <p:sldIdLst>
    <p:sldId id="272" r:id="rId3"/>
    <p:sldId id="355" r:id="rId4"/>
    <p:sldId id="337" r:id="rId5"/>
    <p:sldId id="281" r:id="rId6"/>
    <p:sldId id="282" r:id="rId7"/>
    <p:sldId id="270" r:id="rId8"/>
    <p:sldId id="283" r:id="rId9"/>
    <p:sldId id="351" r:id="rId10"/>
    <p:sldId id="304" r:id="rId11"/>
    <p:sldId id="353" r:id="rId12"/>
    <p:sldId id="285" r:id="rId13"/>
    <p:sldId id="286" r:id="rId14"/>
    <p:sldId id="287" r:id="rId15"/>
    <p:sldId id="354" r:id="rId16"/>
    <p:sldId id="288" r:id="rId17"/>
    <p:sldId id="338" r:id="rId18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20"/>
      <p:bold r:id="rId21"/>
      <p:italic r:id="rId22"/>
      <p:boldItalic r:id="rId23"/>
    </p:embeddedFont>
    <p:embeddedFont>
      <p:font typeface="Fira Sans ExtraBold" panose="020B0903050000020004" pitchFamily="34" charset="0"/>
      <p:bold r:id="rId24"/>
      <p:italic r:id="rId25"/>
      <p:boldItalic r:id="rId26"/>
    </p:embeddedFont>
    <p:embeddedFont>
      <p:font typeface="Josefin Sans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239" userDrawn="1">
          <p15:clr>
            <a:srgbClr val="A4A3A4"/>
          </p15:clr>
        </p15:guide>
        <p15:guide id="3" pos="276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502A7C-3CE5-F2E6-234F-06F4F5047283}" name="Cléo Schweyer" initials="CS" userId="Cléo Schweyer" providerId="None"/>
  <p188:author id="{E019B681-BB0A-436A-1B60-11A607E7E0AA}" name="Lucie Monges" initials="LM" userId="f4caaf675c0bfc7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AB7EAB"/>
    <a:srgbClr val="01AF6D"/>
    <a:srgbClr val="FF6554"/>
    <a:srgbClr val="00CCF2"/>
    <a:srgbClr val="0846A5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6FE5F-69F7-4496-83CE-12B6AC2A214B}" v="1265" dt="2023-10-11T17:53:21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5"/>
    <p:restoredTop sz="96197"/>
  </p:normalViewPr>
  <p:slideViewPr>
    <p:cSldViewPr snapToGrid="0">
      <p:cViewPr varScale="1">
        <p:scale>
          <a:sx n="83" d="100"/>
          <a:sy n="83" d="100"/>
        </p:scale>
        <p:origin x="792" y="56"/>
      </p:cViewPr>
      <p:guideLst>
        <p:guide orient="horz" pos="1620"/>
        <p:guide pos="5239"/>
        <p:guide pos="2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8be25f5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4f8be25f5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785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Paradoxe entre reconnaissance de la réalité du phénomène et difficulté à engager sa propre responsabilité ou à abandonner une vision utilitariste de la nature (au dépens d’un confort matériel, énergétique…). </a:t>
            </a:r>
            <a:r>
              <a:rPr lang="fr-FR" sz="11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Cela explique en partie un sentiment d’impuissance : respectivement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58%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2400" b="1" dirty="0">
                <a:latin typeface="Josefin Sans"/>
                <a:ea typeface="Josefin Sans"/>
                <a:cs typeface="Josefin Sans"/>
                <a:sym typeface="Josefin Sans"/>
              </a:rPr>
              <a:t>64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catholiques et protestants pratiquants disent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ne pas savoir quoi faire face à la dégradation de l’environnement et du changement climatique. .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281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Paradoxe entre reconnaissance de la réalité du phénomène et difficulté à engager sa propre responsabilité ou à abandonner une vision utilitariste de la nature (au dépens d’un confort matériel, énergétique…). </a:t>
            </a:r>
            <a:r>
              <a:rPr lang="fr-FR" sz="11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Cela explique en partie un sentiment d’impuissance : respectivement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58%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2400" b="1" dirty="0">
                <a:latin typeface="Josefin Sans"/>
                <a:ea typeface="Josefin Sans"/>
                <a:cs typeface="Josefin Sans"/>
                <a:sym typeface="Josefin Sans"/>
              </a:rPr>
              <a:t>64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catholiques et protestants pratiquants disent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ne pas savoir quoi faire face à la dégradation de l’environnement et du changement climatique. .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8069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Paradoxe entre reconnaissance de la réalité du phénomène et difficulté à engager sa propre responsabilité ou à abandonner une vision utilitariste de la nature (au dépens d’un confort matériel, énergétique…). </a:t>
            </a:r>
            <a:r>
              <a:rPr lang="fr-FR" sz="11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Cela explique en partie un sentiment d’impuissance : respectivement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58%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2400" b="1" dirty="0">
                <a:latin typeface="Josefin Sans"/>
                <a:ea typeface="Josefin Sans"/>
                <a:cs typeface="Josefin Sans"/>
                <a:sym typeface="Josefin Sans"/>
              </a:rPr>
              <a:t>64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catholiques et protestants pratiquants disent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ne pas savoir quoi faire face à la dégradation de l’environnement et du changement climatique. .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6668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Paradoxe entre reconnaissance de la réalité du phénomène et difficulté à engager sa propre responsabilité ou à abandonner une vision utilitariste de la nature (au dépens d’un confort matériel, énergétique…). </a:t>
            </a:r>
            <a:r>
              <a:rPr lang="fr-FR" sz="11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Cela explique en partie un sentiment d’impuissance : respectivement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58%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2400" b="1" dirty="0">
                <a:latin typeface="Josefin Sans"/>
                <a:ea typeface="Josefin Sans"/>
                <a:cs typeface="Josefin Sans"/>
                <a:sym typeface="Josefin Sans"/>
              </a:rPr>
              <a:t>64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catholiques et protestants pratiquants disent </a:t>
            </a: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ne pas savoir quoi faire face à la dégradation de l’environnement et du changement climatique. .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407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8be25f5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4f8be25f5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568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8be25f5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4f8be25f5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5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8be25f5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4f8be25f5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851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4117f625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e4117f6259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4117f6259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e4117f6259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eaf806b2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eaf806b2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29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4117f625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e4117f6259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011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886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4117f6259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e4117f6259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49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54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1">
  <p:cSld name="Title only 1">
    <p:bg>
      <p:bgPr>
        <a:solidFill>
          <a:srgbClr val="AB7DAB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202700" y="196200"/>
            <a:ext cx="8738700" cy="475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562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1 1">
  <p:cSld name="Title only 1 1">
    <p:bg>
      <p:bgPr>
        <a:solidFill>
          <a:srgbClr val="FF645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/>
        </p:nvSpPr>
        <p:spPr>
          <a:xfrm>
            <a:off x="202700" y="196200"/>
            <a:ext cx="8738700" cy="475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29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1 1 1">
  <p:cSld name="Title only 1 1 1">
    <p:bg>
      <p:bgPr>
        <a:solidFill>
          <a:srgbClr val="FFCB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>
            <a:off x="202700" y="196200"/>
            <a:ext cx="8738700" cy="475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14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/>
          <p:nvPr/>
        </p:nvSpPr>
        <p:spPr>
          <a:xfrm>
            <a:off x="-158050" y="-49125"/>
            <a:ext cx="9352500" cy="5192700"/>
          </a:xfrm>
          <a:prstGeom prst="rect">
            <a:avLst/>
          </a:prstGeom>
          <a:solidFill>
            <a:srgbClr val="0109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71" name="Google Shape;71;p19"/>
          <p:cNvSpPr/>
          <p:nvPr/>
        </p:nvSpPr>
        <p:spPr>
          <a:xfrm>
            <a:off x="83400" y="79650"/>
            <a:ext cx="8977200" cy="49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9"/>
          <p:cNvSpPr/>
          <p:nvPr/>
        </p:nvSpPr>
        <p:spPr>
          <a:xfrm>
            <a:off x="-50550" y="828181"/>
            <a:ext cx="9245100" cy="41100"/>
          </a:xfrm>
          <a:prstGeom prst="rect">
            <a:avLst/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11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75" name="Google Shape;75;p20"/>
          <p:cNvCxnSpPr/>
          <p:nvPr/>
        </p:nvCxnSpPr>
        <p:spPr>
          <a:xfrm>
            <a:off x="-16400" y="582425"/>
            <a:ext cx="9195900" cy="0"/>
          </a:xfrm>
          <a:prstGeom prst="straightConnector1">
            <a:avLst/>
          </a:prstGeom>
          <a:noFill/>
          <a:ln w="9525" cap="flat" cmpd="sng">
            <a:solidFill>
              <a:srgbClr val="01091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6" name="Google Shape;7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064" y="77437"/>
            <a:ext cx="538245" cy="353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16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2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33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12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1568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54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0409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13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772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CFCAC0-4313-427B-0187-892363670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45841F-1AA0-5664-51D0-2CCB7EA0CF59}"/>
              </a:ext>
            </a:extLst>
          </p:cNvPr>
          <p:cNvSpPr/>
          <p:nvPr/>
        </p:nvSpPr>
        <p:spPr>
          <a:xfrm>
            <a:off x="723494" y="647559"/>
            <a:ext cx="7697011" cy="384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Google Shape;106;p28"/>
          <p:cNvSpPr txBox="1"/>
          <p:nvPr/>
        </p:nvSpPr>
        <p:spPr>
          <a:xfrm>
            <a:off x="1117852" y="1814635"/>
            <a:ext cx="3818697" cy="15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dk1"/>
                </a:solidFill>
                <a:latin typeface="Josefin Sans" pitchFamily="2" charset="77"/>
                <a:ea typeface="Fira Sans"/>
                <a:cs typeface="Fira Sans"/>
                <a:sym typeface="Fira Sans"/>
              </a:rPr>
              <a:t>Chrétiens, biodiversité et climat</a:t>
            </a:r>
            <a:endParaRPr lang="fr-FR" sz="3200" b="1" dirty="0">
              <a:solidFill>
                <a:schemeClr val="dk1"/>
              </a:solidFill>
              <a:highlight>
                <a:srgbClr val="009F5B"/>
              </a:highlight>
              <a:latin typeface="Josefin Sans" pitchFamily="2" charset="77"/>
              <a:ea typeface="Fira Sans"/>
              <a:cs typeface="Fira Sans"/>
              <a:sym typeface="Fira Sans"/>
            </a:endParaRPr>
          </a:p>
        </p:txBody>
      </p:sp>
      <p:sp>
        <p:nvSpPr>
          <p:cNvPr id="107" name="Google Shape;107;p28"/>
          <p:cNvSpPr txBox="1"/>
          <p:nvPr/>
        </p:nvSpPr>
        <p:spPr>
          <a:xfrm>
            <a:off x="1117852" y="989702"/>
            <a:ext cx="156118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fr" sz="1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Josefin Sans"/>
                <a:ea typeface="Josefin Sans Medium"/>
                <a:cs typeface="Josefin Sans Medium"/>
                <a:sym typeface="Josefin Sans Medium"/>
              </a:rPr>
              <a:t>Octobre 2023</a:t>
            </a:r>
            <a:endParaRPr sz="1200" b="1" dirty="0">
              <a:solidFill>
                <a:schemeClr val="bg2">
                  <a:lumMod val="40000"/>
                  <a:lumOff val="60000"/>
                </a:schemeClr>
              </a:solidFill>
              <a:latin typeface="Josefin Sans" pitchFamily="2" charset="77"/>
              <a:ea typeface="Josefin Sans Medium"/>
              <a:cs typeface="Josefin Sans Medium"/>
              <a:sym typeface="Josefin Sans Medium"/>
            </a:endParaRPr>
          </a:p>
        </p:txBody>
      </p:sp>
      <p:sp>
        <p:nvSpPr>
          <p:cNvPr id="111" name="Google Shape;111;p28"/>
          <p:cNvSpPr txBox="1"/>
          <p:nvPr/>
        </p:nvSpPr>
        <p:spPr>
          <a:xfrm>
            <a:off x="1117851" y="3253876"/>
            <a:ext cx="3454149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fr" b="1" dirty="0">
                <a:solidFill>
                  <a:schemeClr val="lt1"/>
                </a:solidFill>
                <a:highlight>
                  <a:srgbClr val="009F5B"/>
                </a:highlight>
                <a:latin typeface="Josefin Sans"/>
                <a:ea typeface="Fira Sans"/>
                <a:cs typeface="Fira Sans"/>
                <a:sym typeface="Fira Sans"/>
              </a:rPr>
              <a:t>Quels freins et leviers à l’engagement écologique des communautés protestantes en France?</a:t>
            </a:r>
            <a:endParaRPr sz="1600" b="1" dirty="0">
              <a:solidFill>
                <a:schemeClr val="lt1"/>
              </a:solidFill>
              <a:highlight>
                <a:srgbClr val="00AF6C"/>
              </a:highlight>
              <a:latin typeface="Josefin Sans"/>
              <a:ea typeface="Fira Sans"/>
              <a:cs typeface="Fira Sans"/>
              <a:sym typeface="Fira Sans"/>
            </a:endParaRPr>
          </a:p>
        </p:txBody>
      </p:sp>
      <p:pic>
        <p:nvPicPr>
          <p:cNvPr id="105" name="Google Shape;10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8593" y="984049"/>
            <a:ext cx="842248" cy="5539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2;p33">
            <a:extLst>
              <a:ext uri="{FF2B5EF4-FFF2-40B4-BE49-F238E27FC236}">
                <a16:creationId xmlns:a16="http://schemas.microsoft.com/office/drawing/2014/main" id="{FD9D31F5-E87F-3E6B-D0D2-5DA171790536}"/>
              </a:ext>
            </a:extLst>
          </p:cNvPr>
          <p:cNvSpPr/>
          <p:nvPr/>
        </p:nvSpPr>
        <p:spPr>
          <a:xfrm>
            <a:off x="1158655" y="984049"/>
            <a:ext cx="1455057" cy="3693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853851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: 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le climat un sujet de conversation sur lequel les croyants se sentent attendus</a:t>
            </a:r>
            <a:endParaRPr lang="fr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512805" y="2010935"/>
            <a:ext cx="3431514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Les protestants parlent régulièrement de l'environnement et du changement climatique 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Google Shape;248;p39">
            <a:extLst>
              <a:ext uri="{FF2B5EF4-FFF2-40B4-BE49-F238E27FC236}">
                <a16:creationId xmlns:a16="http://schemas.microsoft.com/office/drawing/2014/main" id="{603A1B24-394E-958D-CE10-B0059D140348}"/>
              </a:ext>
            </a:extLst>
          </p:cNvPr>
          <p:cNvSpPr txBox="1"/>
          <p:nvPr/>
        </p:nvSpPr>
        <p:spPr>
          <a:xfrm>
            <a:off x="520239" y="3207770"/>
            <a:ext cx="3431514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sym typeface="Josefin Sans"/>
              </a:rPr>
              <a:t>Ils ne sont que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sym typeface="Josefin Sans"/>
              </a:rPr>
              <a:t>6</a:t>
            </a:r>
            <a:r>
              <a:rPr lang="fr-FR" sz="1800" b="1" dirty="0">
                <a:solidFill>
                  <a:schemeClr val="tx1"/>
                </a:solidFill>
                <a:sym typeface="Josefin Sans"/>
              </a:rPr>
              <a:t>%</a:t>
            </a:r>
            <a:r>
              <a:rPr lang="fr-FR" sz="1000" dirty="0">
                <a:solidFill>
                  <a:srgbClr val="FFFFFF"/>
                </a:solidFill>
                <a:latin typeface="Josefin Sans"/>
                <a:sym typeface="Josefin Sans"/>
              </a:rPr>
              <a:t> 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sym typeface="Josefin Sans"/>
              </a:rPr>
              <a:t> réformés à ne jamais en parler en famille et 33% au sein de leur Eglise.</a:t>
            </a:r>
            <a:endParaRPr lang="fr-FR" sz="1000" dirty="0">
              <a:solidFill>
                <a:srgbClr val="FFFFFF"/>
              </a:solidFill>
              <a:latin typeface="Josefin Sans"/>
            </a:endParaRP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BED8C147-C1A4-906D-8F78-408BB90FE2BC}"/>
              </a:ext>
            </a:extLst>
          </p:cNvPr>
          <p:cNvSpPr txBox="1"/>
          <p:nvPr/>
        </p:nvSpPr>
        <p:spPr>
          <a:xfrm>
            <a:off x="4505093" y="2086575"/>
            <a:ext cx="3923402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 sentiment d'être attendu par son entourage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B5D36584-D665-4033-593F-58B548B90C9F}"/>
              </a:ext>
            </a:extLst>
          </p:cNvPr>
          <p:cNvSpPr txBox="1"/>
          <p:nvPr/>
        </p:nvSpPr>
        <p:spPr>
          <a:xfrm>
            <a:off x="4512527" y="3081704"/>
            <a:ext cx="3923402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63%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-réformés et 53% des évangéliques estiment que leur entourage attend d'eux qu'ils s'engagent sur le sujet du climat et de l'environnement. Ce pourcentage monte à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82%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chez les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-réformés les plus pratiquants. </a:t>
            </a:r>
            <a:endParaRPr lang="fr-FR" sz="1000" b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D9BBDB-8F82-C47D-FBF1-C1A3FAFD3AFD}"/>
              </a:ext>
            </a:extLst>
          </p:cNvPr>
          <p:cNvSpPr txBox="1"/>
          <p:nvPr/>
        </p:nvSpPr>
        <p:spPr>
          <a:xfrm>
            <a:off x="3200400" y="210782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9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853851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: 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</a:t>
            </a:r>
            <a:r>
              <a:rPr kumimoji="0" lang="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es chrétiens ont conscience de la crise environnementale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512805" y="1784016"/>
            <a:ext cx="3431514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Une majorité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pense que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changement climatique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 est lié à l'activité humaine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Google Shape;248;p39">
            <a:extLst>
              <a:ext uri="{FF2B5EF4-FFF2-40B4-BE49-F238E27FC236}">
                <a16:creationId xmlns:a16="http://schemas.microsoft.com/office/drawing/2014/main" id="{603A1B24-394E-958D-CE10-B0059D140348}"/>
              </a:ext>
            </a:extLst>
          </p:cNvPr>
          <p:cNvSpPr txBox="1"/>
          <p:nvPr/>
        </p:nvSpPr>
        <p:spPr>
          <a:xfrm>
            <a:off x="520239" y="2745528"/>
            <a:ext cx="3431514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63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60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évangéliques et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-réformés pratiquants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estiment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que le changement climatique est principalement dû à l’activité humaine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.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BED8C147-C1A4-906D-8F78-408BB90FE2BC}"/>
              </a:ext>
            </a:extLst>
          </p:cNvPr>
          <p:cNvSpPr txBox="1"/>
          <p:nvPr/>
        </p:nvSpPr>
        <p:spPr>
          <a:xfrm>
            <a:off x="4505093" y="1784016"/>
            <a:ext cx="392340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Une large majorité est en accord avec l’impératif de changement des modes de vie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B5D36584-D665-4033-593F-58B548B90C9F}"/>
              </a:ext>
            </a:extLst>
          </p:cNvPr>
          <p:cNvSpPr txBox="1"/>
          <p:nvPr/>
        </p:nvSpPr>
        <p:spPr>
          <a:xfrm>
            <a:off x="4512527" y="2745528"/>
            <a:ext cx="3923402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82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réformés pratiquants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sont d’accord avec le fait qu’il faut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changer nos modes de vie radicalement dès maintenant pour lutter contre la dégradation de l’environnement et le changement climatique.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801491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: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la vision de l’environnement </a:t>
            </a:r>
            <a:r>
              <a:rPr lang="fr-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est anthropocentrée, notamment chez les </a:t>
            </a:r>
            <a:r>
              <a:rPr lang="fr-FR" sz="2000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luthéro</a:t>
            </a:r>
            <a:r>
              <a:rPr lang="fr-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-réformés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498023" y="1365205"/>
            <a:ext cx="343151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La nature est perçue comme une ressource à disposition :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Google Shape;248;p39">
            <a:extLst>
              <a:ext uri="{FF2B5EF4-FFF2-40B4-BE49-F238E27FC236}">
                <a16:creationId xmlns:a16="http://schemas.microsoft.com/office/drawing/2014/main" id="{603A1B24-394E-958D-CE10-B0059D140348}"/>
              </a:ext>
            </a:extLst>
          </p:cNvPr>
          <p:cNvSpPr txBox="1"/>
          <p:nvPr/>
        </p:nvSpPr>
        <p:spPr>
          <a:xfrm>
            <a:off x="498023" y="1917183"/>
            <a:ext cx="3431514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72</a:t>
            </a:r>
            <a:r>
              <a:rPr lang="fr-FR" sz="1800" b="1" dirty="0">
                <a:ea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latin typeface="Josefin Sans"/>
                <a:sym typeface="Josefin Sans"/>
              </a:rPr>
              <a:t>81</a:t>
            </a:r>
            <a:r>
              <a:rPr lang="fr-FR" sz="1800" dirty="0">
                <a:ea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des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évangéliques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et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 </a:t>
            </a:r>
            <a:r>
              <a:rPr lang="fr-FR" sz="1000" err="1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-réformés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sont d’accord avec l’idée selon laquelle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la nature serait une ressource à disposition de l’être humain.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" name="Google Shape;248;p39">
            <a:extLst>
              <a:ext uri="{FF2B5EF4-FFF2-40B4-BE49-F238E27FC236}">
                <a16:creationId xmlns:a16="http://schemas.microsoft.com/office/drawing/2014/main" id="{96C8347D-A808-F4BB-1DDF-E7D054FAC413}"/>
              </a:ext>
            </a:extLst>
          </p:cNvPr>
          <p:cNvSpPr txBox="1"/>
          <p:nvPr/>
        </p:nvSpPr>
        <p:spPr>
          <a:xfrm>
            <a:off x="4378262" y="3239389"/>
            <a:ext cx="397933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Qui va de pair avec un penchant « technosolutionniste » : 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" name="Google Shape;248;p39">
            <a:extLst>
              <a:ext uri="{FF2B5EF4-FFF2-40B4-BE49-F238E27FC236}">
                <a16:creationId xmlns:a16="http://schemas.microsoft.com/office/drawing/2014/main" id="{BF4865F9-0702-FCC6-DB51-6C83F3A32FF4}"/>
              </a:ext>
            </a:extLst>
          </p:cNvPr>
          <p:cNvSpPr txBox="1"/>
          <p:nvPr/>
        </p:nvSpPr>
        <p:spPr>
          <a:xfrm>
            <a:off x="4255836" y="4018286"/>
            <a:ext cx="4058047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73%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kumimoji="0" lang="fr-FR" sz="10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-réformés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et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56%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évangéliques sont d’accord avec le fait que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le progrès technique nous permettra de remédier à la dégradation de l’environnement et du changement climatique.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66A4B14C-3E16-A2F8-05A3-CDC4FEFC7899}"/>
              </a:ext>
            </a:extLst>
          </p:cNvPr>
          <p:cNvSpPr txBox="1"/>
          <p:nvPr/>
        </p:nvSpPr>
        <p:spPr>
          <a:xfrm>
            <a:off x="475032" y="3302989"/>
            <a:ext cx="3489139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 bien être humain est plus important que la nature 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" name="Google Shape;248;p39">
            <a:extLst>
              <a:ext uri="{FF2B5EF4-FFF2-40B4-BE49-F238E27FC236}">
                <a16:creationId xmlns:a16="http://schemas.microsoft.com/office/drawing/2014/main" id="{94C807BF-7203-0416-C61C-B86CE17A5447}"/>
              </a:ext>
            </a:extLst>
          </p:cNvPr>
          <p:cNvSpPr txBox="1"/>
          <p:nvPr/>
        </p:nvSpPr>
        <p:spPr>
          <a:xfrm>
            <a:off x="497336" y="3950292"/>
            <a:ext cx="3396955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58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46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-réformés et évangéliques soutiennent que 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le bien-être humain passe avant la nature car l'être humain possède une dignité supérieure</a:t>
            </a:r>
            <a:endParaRPr lang="fr-FR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11" name="Google Shape;248;p39">
            <a:extLst>
              <a:ext uri="{FF2B5EF4-FFF2-40B4-BE49-F238E27FC236}">
                <a16:creationId xmlns:a16="http://schemas.microsoft.com/office/drawing/2014/main" id="{22E349F1-BBBD-8B16-1AE6-87A62D397919}"/>
              </a:ext>
            </a:extLst>
          </p:cNvPr>
          <p:cNvSpPr txBox="1"/>
          <p:nvPr/>
        </p:nvSpPr>
        <p:spPr>
          <a:xfrm>
            <a:off x="4237882" y="1419069"/>
            <a:ext cx="4660791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La crainte de l'écologie comme nouvelle religion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13" name="Google Shape;248;p39">
            <a:extLst>
              <a:ext uri="{FF2B5EF4-FFF2-40B4-BE49-F238E27FC236}">
                <a16:creationId xmlns:a16="http://schemas.microsoft.com/office/drawing/2014/main" id="{6AD22EE2-26B2-5843-6101-1EEF82BA23A4}"/>
              </a:ext>
            </a:extLst>
          </p:cNvPr>
          <p:cNvSpPr txBox="1"/>
          <p:nvPr/>
        </p:nvSpPr>
        <p:spPr>
          <a:xfrm>
            <a:off x="4240618" y="2093308"/>
            <a:ext cx="4347990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Respectivement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 </a:t>
            </a:r>
            <a:r>
              <a:rPr lang="fr-FR" sz="1800" b="1" dirty="0">
                <a:latin typeface="Josefin Sans"/>
                <a:ea typeface="Josefin Sans"/>
                <a:sym typeface="Josefin Sans"/>
              </a:rPr>
              <a:t>54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Josefin Sans"/>
                <a:ea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sym typeface="Josefin Sans"/>
              </a:rPr>
              <a:t>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et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 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sym typeface="Josefin Sans"/>
              </a:rPr>
              <a:t>48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Josefin Sans"/>
                <a:ea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sym typeface="Josefin Sans"/>
              </a:rPr>
              <a:t>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des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 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-réformés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et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évangéliques craignent que l’écologie soit une nouvelle religion qui sacralise la nature et nie à l’être humain sa place unique dans la Création.</a:t>
            </a:r>
            <a:endParaRPr lang="fr-FR" dirty="0">
              <a:latin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765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774055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6 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face à l'envie d'agir,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les leviers restent peu clairs, ce qui nourrit une forme de déresponsabilisation</a:t>
            </a:r>
            <a:r>
              <a:rPr lang="fr-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" name="Google Shape;248;p39">
            <a:extLst>
              <a:ext uri="{FF2B5EF4-FFF2-40B4-BE49-F238E27FC236}">
                <a16:creationId xmlns:a16="http://schemas.microsoft.com/office/drawing/2014/main" id="{564A5CB9-1E63-1B1F-D8F9-6053B3A6D2D7}"/>
              </a:ext>
            </a:extLst>
          </p:cNvPr>
          <p:cNvSpPr txBox="1"/>
          <p:nvPr/>
        </p:nvSpPr>
        <p:spPr>
          <a:xfrm>
            <a:off x="497337" y="1758449"/>
            <a:ext cx="348676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Un désir d’action élevé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" name="Google Shape;248;p39">
            <a:extLst>
              <a:ext uri="{FF2B5EF4-FFF2-40B4-BE49-F238E27FC236}">
                <a16:creationId xmlns:a16="http://schemas.microsoft.com/office/drawing/2014/main" id="{BFAF827E-35EE-5EB5-C2C0-90C4C79D37A7}"/>
              </a:ext>
            </a:extLst>
          </p:cNvPr>
          <p:cNvSpPr txBox="1"/>
          <p:nvPr/>
        </p:nvSpPr>
        <p:spPr>
          <a:xfrm>
            <a:off x="497336" y="2153470"/>
            <a:ext cx="3396955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82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76</a:t>
            </a:r>
            <a:r>
              <a:rPr lang="fr-FR" sz="1800" b="1" dirty="0">
                <a:ea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réformés et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de la population générale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aimeraient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en faire plus face à la dégradation de l’environnement et au changement climatique.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0147A3A3-0915-6CA1-82CF-560C8D56CB6D}"/>
              </a:ext>
            </a:extLst>
          </p:cNvPr>
          <p:cNvSpPr txBox="1"/>
          <p:nvPr/>
        </p:nvSpPr>
        <p:spPr>
          <a:xfrm>
            <a:off x="4428414" y="1459399"/>
            <a:ext cx="3486766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Mais un sentiment d’efficacité personnel fragile 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12F2D688-8F8C-067F-0B76-FDECA689B699}"/>
              </a:ext>
            </a:extLst>
          </p:cNvPr>
          <p:cNvSpPr txBox="1"/>
          <p:nvPr/>
        </p:nvSpPr>
        <p:spPr>
          <a:xfrm>
            <a:off x="4428413" y="2181972"/>
            <a:ext cx="409855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57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51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réformés et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de la population générale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disent ne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pas savoir quoi faire pour agir face à la dégradation de l’environnement et au changement climatique.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4" name="Google Shape;248;p39">
            <a:extLst>
              <a:ext uri="{FF2B5EF4-FFF2-40B4-BE49-F238E27FC236}">
                <a16:creationId xmlns:a16="http://schemas.microsoft.com/office/drawing/2014/main" id="{25046CC9-162F-A6A8-2838-15A2D4066FC6}"/>
              </a:ext>
            </a:extLst>
          </p:cNvPr>
          <p:cNvSpPr txBox="1"/>
          <p:nvPr/>
        </p:nvSpPr>
        <p:spPr>
          <a:xfrm>
            <a:off x="2260963" y="3218138"/>
            <a:ext cx="378041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 rôle attendu de Dieu, enjeu de mobilisation ?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15" name="Google Shape;248;p39">
            <a:extLst>
              <a:ext uri="{FF2B5EF4-FFF2-40B4-BE49-F238E27FC236}">
                <a16:creationId xmlns:a16="http://schemas.microsoft.com/office/drawing/2014/main" id="{6F904C60-8469-B56A-CACF-A446745B71F7}"/>
              </a:ext>
            </a:extLst>
          </p:cNvPr>
          <p:cNvSpPr txBox="1"/>
          <p:nvPr/>
        </p:nvSpPr>
        <p:spPr>
          <a:xfrm>
            <a:off x="2244154" y="3904587"/>
            <a:ext cx="428108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Pour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sym typeface="Josefin Sans"/>
              </a:rPr>
              <a:t>64%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 des évangéliques,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sym typeface="Josefin Sans"/>
              </a:rPr>
              <a:t>57%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 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-réformés et 43% des catholiques, Dieu </a:t>
            </a:r>
            <a:r>
              <a:rPr kumimoji="0" lang="fr-FR" sz="10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est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tout puissant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,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Il pourvoira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et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trouvera une solution face au changement climatique</a:t>
            </a:r>
            <a:endParaRPr lang="fr-FR" dirty="0">
              <a:latin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206092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774055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7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: 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</a:t>
            </a:r>
            <a:r>
              <a:rPr lang="fr-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es textes et valeurs chrétiens largement reconnus comme leviers d'engagement </a:t>
            </a:r>
            <a:endParaRPr lang="fr-FR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0147A3A3-0915-6CA1-82CF-560C8D56CB6D}"/>
              </a:ext>
            </a:extLst>
          </p:cNvPr>
          <p:cNvSpPr txBox="1"/>
          <p:nvPr/>
        </p:nvSpPr>
        <p:spPr>
          <a:xfrm>
            <a:off x="489515" y="1175341"/>
            <a:ext cx="8409158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sym typeface="Josefin Sans"/>
              </a:rPr>
              <a:t>La Bible comme source d'inspiration </a:t>
            </a:r>
            <a:endParaRPr lang="fr-FR"/>
          </a:p>
          <a:p>
            <a:pPr>
              <a:spcAft>
                <a:spcPts val="1200"/>
              </a:spcAft>
              <a:defRPr/>
            </a:pPr>
            <a:endParaRPr lang="fr-FR" sz="1800" b="1" dirty="0">
              <a:solidFill>
                <a:srgbClr val="FFFFFF"/>
              </a:solidFill>
              <a:highlight>
                <a:srgbClr val="222222"/>
              </a:highlight>
              <a:latin typeface="Josefin Sans"/>
            </a:endParaRPr>
          </a:p>
          <a:p>
            <a:pPr>
              <a:spcAft>
                <a:spcPts val="1200"/>
              </a:spcAft>
              <a:defRPr/>
            </a:pPr>
            <a:endParaRPr lang="fr-FR" sz="1800" b="1" dirty="0">
              <a:solidFill>
                <a:srgbClr val="FFFFFF"/>
              </a:solidFill>
              <a:highlight>
                <a:srgbClr val="222222"/>
              </a:highlight>
              <a:latin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</a:rPr>
              <a:t>L'évidence du soin des générations futures</a:t>
            </a: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12F2D688-8F8C-067F-0B76-FDECA689B699}"/>
              </a:ext>
            </a:extLst>
          </p:cNvPr>
          <p:cNvSpPr txBox="1"/>
          <p:nvPr/>
        </p:nvSpPr>
        <p:spPr>
          <a:xfrm>
            <a:off x="492251" y="1782343"/>
            <a:ext cx="8129975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Pour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sym typeface="Josefin Sans"/>
              </a:rPr>
              <a:t>80%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 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-réformés et notamment les plus pratiquants, la Bible contient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de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nombreux passages qui évoquent l'impératif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de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la préservation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de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l'environnement</a:t>
            </a:r>
            <a:endParaRPr lang="fr-FR">
              <a:latin typeface="Josefin Sans"/>
              <a:ea typeface="Josefin Sans"/>
            </a:endParaRPr>
          </a:p>
          <a:p>
            <a:pPr>
              <a:spcAft>
                <a:spcPts val="1200"/>
              </a:spcAft>
              <a:defRPr/>
            </a:pPr>
            <a:endParaRPr lang="fr-FR" sz="1000" dirty="0">
              <a:solidFill>
                <a:srgbClr val="FFFFFF"/>
              </a:solidFill>
              <a:latin typeface="Josefin Sans"/>
            </a:endParaRPr>
          </a:p>
          <a:p>
            <a:pPr>
              <a:spcAft>
                <a:spcPts val="1200"/>
              </a:spcAft>
              <a:defRPr/>
            </a:pPr>
            <a:endParaRPr lang="fr-FR" sz="1000" dirty="0">
              <a:solidFill>
                <a:srgbClr val="FFFFFF"/>
              </a:solidFill>
              <a:latin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</a:rPr>
              <a:t>Pour </a:t>
            </a:r>
            <a:r>
              <a:rPr lang="fr-FR" sz="1800" b="1" dirty="0">
                <a:solidFill>
                  <a:schemeClr val="tx1"/>
                </a:solidFill>
                <a:latin typeface="Josefin Sans"/>
              </a:rPr>
              <a:t>81%</a:t>
            </a:r>
            <a:r>
              <a:rPr lang="fr-FR" sz="1000" dirty="0">
                <a:solidFill>
                  <a:srgbClr val="FFFFFF"/>
                </a:solidFill>
                <a:latin typeface="Josefin Sans"/>
              </a:rPr>
              <a:t> 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</a:rPr>
              <a:t>-réformés, en tant que chrétiens, nous sommes les gardiens de la Création et devons faire le maximum pour en prendre soin pour nous et les générations futures.</a:t>
            </a:r>
          </a:p>
        </p:txBody>
      </p:sp>
      <p:sp>
        <p:nvSpPr>
          <p:cNvPr id="14" name="Google Shape;248;p39">
            <a:extLst>
              <a:ext uri="{FF2B5EF4-FFF2-40B4-BE49-F238E27FC236}">
                <a16:creationId xmlns:a16="http://schemas.microsoft.com/office/drawing/2014/main" id="{25046CC9-162F-A6A8-2838-15A2D4066FC6}"/>
              </a:ext>
            </a:extLst>
          </p:cNvPr>
          <p:cNvSpPr txBox="1"/>
          <p:nvPr/>
        </p:nvSpPr>
        <p:spPr>
          <a:xfrm>
            <a:off x="497336" y="3533492"/>
            <a:ext cx="7538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Le respect de l’environnement est un impératif théologique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" name="Google Shape;248;p39">
            <a:extLst>
              <a:ext uri="{FF2B5EF4-FFF2-40B4-BE49-F238E27FC236}">
                <a16:creationId xmlns:a16="http://schemas.microsoft.com/office/drawing/2014/main" id="{6F904C60-8469-B56A-CACF-A446745B71F7}"/>
              </a:ext>
            </a:extLst>
          </p:cNvPr>
          <p:cNvSpPr txBox="1"/>
          <p:nvPr/>
        </p:nvSpPr>
        <p:spPr>
          <a:xfrm>
            <a:off x="512805" y="3973114"/>
            <a:ext cx="813385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91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-réformés pratiquants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sont d’accord avec le fait que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prendre soin de la Terre c’est aussi prendre soin de son prochain.</a:t>
            </a:r>
            <a:endParaRPr lang="fr-FR" sz="1000" b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279794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774055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</a:t>
            </a:r>
            <a:r>
              <a:rPr lang="fr" sz="20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8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: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les églises ont un rôle à jouer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" name="Google Shape;248;p39">
            <a:extLst>
              <a:ext uri="{FF2B5EF4-FFF2-40B4-BE49-F238E27FC236}">
                <a16:creationId xmlns:a16="http://schemas.microsoft.com/office/drawing/2014/main" id="{564A5CB9-1E63-1B1F-D8F9-6053B3A6D2D7}"/>
              </a:ext>
            </a:extLst>
          </p:cNvPr>
          <p:cNvSpPr txBox="1"/>
          <p:nvPr/>
        </p:nvSpPr>
        <p:spPr>
          <a:xfrm>
            <a:off x="475032" y="1445614"/>
            <a:ext cx="3489139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L’Eglise est attendue sur le sujet par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près des 2/3 des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répondants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" name="Google Shape;248;p39">
            <a:extLst>
              <a:ext uri="{FF2B5EF4-FFF2-40B4-BE49-F238E27FC236}">
                <a16:creationId xmlns:a16="http://schemas.microsoft.com/office/drawing/2014/main" id="{BFAF827E-35EE-5EB5-C2C0-90C4C79D37A7}"/>
              </a:ext>
            </a:extLst>
          </p:cNvPr>
          <p:cNvSpPr txBox="1"/>
          <p:nvPr/>
        </p:nvSpPr>
        <p:spPr>
          <a:xfrm>
            <a:off x="497336" y="2277814"/>
            <a:ext cx="3396955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fr-FR" sz="1800" b="1" dirty="0">
              <a:latin typeface="Josefin Sans"/>
              <a:ea typeface="Josefin Sans"/>
              <a:cs typeface="Josefin Sans"/>
              <a:sym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66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-réformés et 82% de ceux qui vont régulièrement au culte;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c’est le rôle de l’Eglise que de parler d’environnement et de changement climatique.</a:t>
            </a:r>
            <a:r>
              <a:rPr lang="fr-FR" sz="1000" i="1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endParaRPr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2" name="Google Shape;248;p39">
            <a:extLst>
              <a:ext uri="{FF2B5EF4-FFF2-40B4-BE49-F238E27FC236}">
                <a16:creationId xmlns:a16="http://schemas.microsoft.com/office/drawing/2014/main" id="{653EEE2D-7D01-4B91-5160-4863F45FA567}"/>
              </a:ext>
            </a:extLst>
          </p:cNvPr>
          <p:cNvSpPr txBox="1"/>
          <p:nvPr/>
        </p:nvSpPr>
        <p:spPr>
          <a:xfrm>
            <a:off x="3962862" y="1445614"/>
            <a:ext cx="4371602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</a:rPr>
              <a:t>Les actions et invitations d'acteurs externes plébiscitées, encore plus que les actions religieuse en tant que telles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4" name="Google Shape;248;p39">
            <a:extLst>
              <a:ext uri="{FF2B5EF4-FFF2-40B4-BE49-F238E27FC236}">
                <a16:creationId xmlns:a16="http://schemas.microsoft.com/office/drawing/2014/main" id="{7838F4F2-CB43-FF26-0783-F6B1FF54C701}"/>
              </a:ext>
            </a:extLst>
          </p:cNvPr>
          <p:cNvSpPr txBox="1"/>
          <p:nvPr/>
        </p:nvSpPr>
        <p:spPr>
          <a:xfrm>
            <a:off x="3959954" y="2345049"/>
            <a:ext cx="4279418" cy="27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fr-FR" sz="1000" dirty="0">
              <a:latin typeface="Josefin Sans"/>
              <a:ea typeface="Josefin Sans"/>
              <a:cs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chemeClr val="tx1"/>
                </a:solidFill>
                <a:latin typeface="Josefin Sans"/>
              </a:rPr>
              <a:t>82%</a:t>
            </a:r>
            <a:r>
              <a:rPr lang="fr-FR" sz="1000" dirty="0">
                <a:solidFill>
                  <a:srgbClr val="FFFFFF"/>
                </a:solidFill>
                <a:latin typeface="Josefin Sans"/>
              </a:rPr>
              <a:t> 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</a:rPr>
              <a:t> réformés qui pensent que c'est le rôle de l'Eglise de parler d'environnement et de changement climatique et 57% des évangéliques priorisent le fait que des actions concrètes soient mises en place dans la communauté (économies d'énergie, préservation de l'environnement).</a:t>
            </a:r>
            <a:endParaRPr lang="fr-FR" sz="1000" dirty="0">
              <a:latin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800" b="1" dirty="0">
                <a:latin typeface="Josefin Sans"/>
                <a:ea typeface="Josefin Sans"/>
                <a:cs typeface="Josefin Sans"/>
              </a:rPr>
              <a:t>54%</a:t>
            </a:r>
            <a:r>
              <a:rPr lang="fr-FR" sz="1000" dirty="0">
                <a:latin typeface="Josefin Sans"/>
                <a:ea typeface="Josefin Sans"/>
                <a:cs typeface="Josefin Sans"/>
              </a:rPr>
              <a:t>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</a:rPr>
              <a:t>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</a:rPr>
              <a:t>-réformés attendent ensuite que des associations et experts soient invités pour parler du sujet. C'est le cas de 30% des évangéliques.</a:t>
            </a:r>
          </a:p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</a:rPr>
              <a:t>Les évangéliques favorisent davantage le fait que le sujet soit abordé dans le sermon ou la prière communautaire.</a:t>
            </a:r>
          </a:p>
        </p:txBody>
      </p:sp>
    </p:spTree>
    <p:extLst>
      <p:ext uri="{BB962C8B-B14F-4D97-AF65-F5344CB8AC3E}">
        <p14:creationId xmlns:p14="http://schemas.microsoft.com/office/powerpoint/2010/main" val="119832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CFCAC0-4313-427B-0187-892363670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Google Shape;172;p33">
            <a:extLst>
              <a:ext uri="{FF2B5EF4-FFF2-40B4-BE49-F238E27FC236}">
                <a16:creationId xmlns:a16="http://schemas.microsoft.com/office/drawing/2014/main" id="{FD9D31F5-E87F-3E6B-D0D2-5DA171790536}"/>
              </a:ext>
            </a:extLst>
          </p:cNvPr>
          <p:cNvSpPr/>
          <p:nvPr/>
        </p:nvSpPr>
        <p:spPr>
          <a:xfrm>
            <a:off x="3366065" y="1950017"/>
            <a:ext cx="2411869" cy="12434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ap="flat" cmpd="sng">
            <a:solidFill>
              <a:srgbClr val="AB7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AB7EAB"/>
                </a:solidFill>
                <a:latin typeface="Josefin Sans" pitchFamily="2" charset="77"/>
                <a:ea typeface="Josefin Sans Medium"/>
                <a:cs typeface="Josefin Sans Medium"/>
                <a:sym typeface="Josefin Sans Medium"/>
              </a:rPr>
              <a:t>MERCI.</a:t>
            </a:r>
          </a:p>
        </p:txBody>
      </p:sp>
      <p:pic>
        <p:nvPicPr>
          <p:cNvPr id="2" name="Google Shape;105;p28">
            <a:extLst>
              <a:ext uri="{FF2B5EF4-FFF2-40B4-BE49-F238E27FC236}">
                <a16:creationId xmlns:a16="http://schemas.microsoft.com/office/drawing/2014/main" id="{32352ED8-2555-CF66-572D-7224AC5E12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0875" y="4272195"/>
            <a:ext cx="842248" cy="553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77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CFCAC0-4313-427B-0187-892363670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45841F-1AA0-5664-51D0-2CCB7EA0CF59}"/>
              </a:ext>
            </a:extLst>
          </p:cNvPr>
          <p:cNvSpPr/>
          <p:nvPr/>
        </p:nvSpPr>
        <p:spPr>
          <a:xfrm>
            <a:off x="723494" y="647559"/>
            <a:ext cx="7697011" cy="384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Google Shape;107;p28"/>
          <p:cNvSpPr txBox="1"/>
          <p:nvPr/>
        </p:nvSpPr>
        <p:spPr>
          <a:xfrm>
            <a:off x="1272620" y="989702"/>
            <a:ext cx="271491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rgbClr val="AB7EAB"/>
                </a:solidFill>
                <a:latin typeface="Josefin Sans" pitchFamily="2" charset="77"/>
                <a:ea typeface="Josefin Sans Medium"/>
                <a:cs typeface="Josefin Sans Medium"/>
                <a:sym typeface="Josefin Sans Medium"/>
              </a:rPr>
              <a:t>Les financeurs du projet :</a:t>
            </a:r>
            <a:endParaRPr sz="1200" b="1" dirty="0">
              <a:solidFill>
                <a:srgbClr val="AB7EAB"/>
              </a:solidFill>
              <a:latin typeface="Josefin Sans" pitchFamily="2" charset="77"/>
              <a:ea typeface="Josefin Sans Medium"/>
              <a:cs typeface="Josefin Sans Medium"/>
              <a:sym typeface="Josefin Sans Medium"/>
            </a:endParaRPr>
          </a:p>
        </p:txBody>
      </p:sp>
      <p:sp>
        <p:nvSpPr>
          <p:cNvPr id="4" name="Google Shape;172;p33">
            <a:extLst>
              <a:ext uri="{FF2B5EF4-FFF2-40B4-BE49-F238E27FC236}">
                <a16:creationId xmlns:a16="http://schemas.microsoft.com/office/drawing/2014/main" id="{FD9D31F5-E87F-3E6B-D0D2-5DA171790536}"/>
              </a:ext>
            </a:extLst>
          </p:cNvPr>
          <p:cNvSpPr/>
          <p:nvPr/>
        </p:nvSpPr>
        <p:spPr>
          <a:xfrm>
            <a:off x="1158655" y="984049"/>
            <a:ext cx="2828883" cy="3693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AB7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 5" descr="Une image contenant Police, Graphique, logo, conception&#10;&#10;Description générée automatiquement">
            <a:extLst>
              <a:ext uri="{FF2B5EF4-FFF2-40B4-BE49-F238E27FC236}">
                <a16:creationId xmlns:a16="http://schemas.microsoft.com/office/drawing/2014/main" id="{DAE2B68A-2A88-C457-36A4-84D8B55D1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719" y="1595082"/>
            <a:ext cx="2235200" cy="815355"/>
          </a:xfrm>
          <a:prstGeom prst="rect">
            <a:avLst/>
          </a:prstGeom>
        </p:spPr>
      </p:pic>
      <p:pic>
        <p:nvPicPr>
          <p:cNvPr id="8" name="Image 7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2FFB02AC-A8EC-DCA7-E1EA-F3E9C688D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65848"/>
            <a:ext cx="2645484" cy="961994"/>
          </a:xfrm>
          <a:prstGeom prst="rect">
            <a:avLst/>
          </a:prstGeom>
        </p:spPr>
      </p:pic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1E3F0B6-D43D-4AF8-875A-F0C573DE3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348" y="2652695"/>
            <a:ext cx="1285574" cy="1289766"/>
          </a:xfrm>
          <a:prstGeom prst="rect">
            <a:avLst/>
          </a:prstGeom>
        </p:spPr>
      </p:pic>
      <p:pic>
        <p:nvPicPr>
          <p:cNvPr id="12" name="Image 11" descr="Une image contenant drapeau, symbole, Bleu électrique, bleu&#10;&#10;Description générée automatiquement">
            <a:extLst>
              <a:ext uri="{FF2B5EF4-FFF2-40B4-BE49-F238E27FC236}">
                <a16:creationId xmlns:a16="http://schemas.microsoft.com/office/drawing/2014/main" id="{531CEF9E-6F1F-780A-A53F-144634D213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568" r="15231"/>
          <a:stretch/>
        </p:blipFill>
        <p:spPr>
          <a:xfrm>
            <a:off x="1709917" y="2753548"/>
            <a:ext cx="1284991" cy="12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6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CFCAC0-4313-427B-0187-892363670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45841F-1AA0-5664-51D0-2CCB7EA0CF59}"/>
              </a:ext>
            </a:extLst>
          </p:cNvPr>
          <p:cNvSpPr/>
          <p:nvPr/>
        </p:nvSpPr>
        <p:spPr>
          <a:xfrm>
            <a:off x="723494" y="647559"/>
            <a:ext cx="7697011" cy="384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Google Shape;107;p28"/>
          <p:cNvSpPr txBox="1"/>
          <p:nvPr/>
        </p:nvSpPr>
        <p:spPr>
          <a:xfrm>
            <a:off x="1272620" y="989702"/>
            <a:ext cx="271491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rgbClr val="AB7EAB"/>
                </a:solidFill>
                <a:latin typeface="Josefin Sans" pitchFamily="2" charset="77"/>
                <a:ea typeface="Josefin Sans Medium"/>
                <a:cs typeface="Josefin Sans Medium"/>
                <a:sym typeface="Josefin Sans Medium"/>
              </a:rPr>
              <a:t>Les auteurs de l’étude : </a:t>
            </a:r>
            <a:endParaRPr sz="1200" b="1" dirty="0">
              <a:solidFill>
                <a:srgbClr val="AB7EAB"/>
              </a:solidFill>
              <a:latin typeface="Josefin Sans" pitchFamily="2" charset="77"/>
              <a:ea typeface="Josefin Sans Medium"/>
              <a:cs typeface="Josefin Sans Medium"/>
              <a:sym typeface="Josefin Sans Medium"/>
            </a:endParaRPr>
          </a:p>
        </p:txBody>
      </p:sp>
      <p:sp>
        <p:nvSpPr>
          <p:cNvPr id="4" name="Google Shape;172;p33">
            <a:extLst>
              <a:ext uri="{FF2B5EF4-FFF2-40B4-BE49-F238E27FC236}">
                <a16:creationId xmlns:a16="http://schemas.microsoft.com/office/drawing/2014/main" id="{FD9D31F5-E87F-3E6B-D0D2-5DA171790536}"/>
              </a:ext>
            </a:extLst>
          </p:cNvPr>
          <p:cNvSpPr/>
          <p:nvPr/>
        </p:nvSpPr>
        <p:spPr>
          <a:xfrm>
            <a:off x="1158655" y="984049"/>
            <a:ext cx="2828883" cy="3693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AB7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8;p15">
            <a:extLst>
              <a:ext uri="{FF2B5EF4-FFF2-40B4-BE49-F238E27FC236}">
                <a16:creationId xmlns:a16="http://schemas.microsoft.com/office/drawing/2014/main" id="{3BF04BD4-7412-130F-2ADC-46016A4108F6}"/>
              </a:ext>
            </a:extLst>
          </p:cNvPr>
          <p:cNvSpPr txBox="1"/>
          <p:nvPr/>
        </p:nvSpPr>
        <p:spPr>
          <a:xfrm>
            <a:off x="1158655" y="1442547"/>
            <a:ext cx="4437075" cy="26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bg1"/>
                </a:solidFill>
                <a:highlight>
                  <a:srgbClr val="AB7EAB"/>
                </a:highlight>
                <a:latin typeface="Josefin Sans"/>
              </a:rPr>
              <a:t>Conception du questionnaire : 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</a:rPr>
              <a:t>Cléo </a:t>
            </a:r>
            <a:r>
              <a:rPr lang="fr-FR" sz="1000" dirty="0" err="1">
                <a:solidFill>
                  <a:srgbClr val="01091D"/>
                </a:solidFill>
                <a:latin typeface="Josefin Sans"/>
              </a:rPr>
              <a:t>Schweyer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, laboratoire ELICO,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Université Lumière-Lyon 2</a:t>
            </a:r>
            <a:endParaRPr lang="fr-FR" sz="1000" dirty="0">
              <a:solidFill>
                <a:srgbClr val="01091D"/>
              </a:solidFill>
              <a:latin typeface="Josefin Sans"/>
            </a:endParaRP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</a:rPr>
              <a:t>Lucas Francou </a:t>
            </a:r>
            <a:r>
              <a:rPr lang="fr-FR" sz="1000" dirty="0" err="1">
                <a:solidFill>
                  <a:srgbClr val="01091D"/>
                </a:solidFill>
                <a:latin typeface="Josefin Sans"/>
              </a:rPr>
              <a:t>Damesin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, co-fondateur de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Parlons Climat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</a:rPr>
              <a:t>Jean-François </a:t>
            </a:r>
            <a:r>
              <a:rPr lang="fr-FR" sz="1000" dirty="0" err="1">
                <a:solidFill>
                  <a:srgbClr val="01091D"/>
                </a:solidFill>
                <a:latin typeface="Josefin Sans"/>
              </a:rPr>
              <a:t>Mouhot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, directeur de l’association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A Rocha</a:t>
            </a:r>
            <a:endParaRPr lang="fr-FR" sz="1000" b="1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bg1"/>
                </a:solidFill>
                <a:highlight>
                  <a:srgbClr val="AB7EAB"/>
                </a:highlight>
                <a:latin typeface="Josefin Sans"/>
                <a:ea typeface="Josefin Sans"/>
                <a:cs typeface="Josefin Sans"/>
                <a:sym typeface="Wingdings" pitchFamily="2" charset="2"/>
              </a:rPr>
              <a:t>Analyse statistique : 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Wingdings" pitchFamily="2" charset="2"/>
              </a:rPr>
              <a:t>Lucie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Wingdings" pitchFamily="2" charset="2"/>
              </a:rPr>
              <a:t>Monges</a:t>
            </a:r>
            <a:r>
              <a:rPr lang="fr-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Wingdings" pitchFamily="2" charset="2"/>
              </a:rPr>
              <a:t>, </a:t>
            </a:r>
            <a:r>
              <a:rPr lang="fr-FR" sz="1000" i="1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Wingdings" pitchFamily="2" charset="2"/>
              </a:rPr>
              <a:t>data analyste indépendante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fr-FR" sz="1000" i="1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000" b="1" dirty="0">
                <a:solidFill>
                  <a:schemeClr val="bg1"/>
                </a:solidFill>
                <a:highlight>
                  <a:srgbClr val="AB7EAB"/>
                </a:highlight>
                <a:latin typeface="Josefin Sans"/>
                <a:ea typeface="Josefin Sans"/>
                <a:cs typeface="Josefin Sans"/>
                <a:sym typeface="Wingdings" pitchFamily="2" charset="2"/>
              </a:rPr>
              <a:t>Analyse qualitative 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Panel catholique : Lucas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Francou</a:t>
            </a: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Damesin</a:t>
            </a: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 et Cléo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Schweyer</a:t>
            </a: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, avec Gauthier Simon (Institut de recherche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Montesquieux</a:t>
            </a: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, Université de Bordeaux)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Panel protestant : Cléo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Schweyer</a:t>
            </a:r>
            <a:r>
              <a:rPr lang="fr-FR" sz="1000" dirty="0">
                <a:solidFill>
                  <a:srgbClr val="01091D"/>
                </a:solidFill>
                <a:latin typeface="Josefin Sans"/>
                <a:sym typeface="Wingdings" pitchFamily="2" charset="2"/>
              </a:rPr>
              <a:t> et Lucas Francou </a:t>
            </a:r>
            <a:r>
              <a:rPr lang="fr-FR" sz="1000" dirty="0" err="1">
                <a:solidFill>
                  <a:srgbClr val="01091D"/>
                </a:solidFill>
                <a:latin typeface="Josefin Sans"/>
                <a:sym typeface="Wingdings" pitchFamily="2" charset="2"/>
              </a:rPr>
              <a:t>Damesin</a:t>
            </a:r>
            <a:endParaRPr lang="fr-FR" sz="1000" dirty="0">
              <a:solidFill>
                <a:srgbClr val="01091D"/>
              </a:solidFill>
              <a:latin typeface="Josefin Sans"/>
              <a:sym typeface="Wingdings" pitchFamily="2" charset="2"/>
            </a:endParaRPr>
          </a:p>
        </p:txBody>
      </p:sp>
      <p:sp>
        <p:nvSpPr>
          <p:cNvPr id="11" name="Google Shape;158;p18">
            <a:extLst>
              <a:ext uri="{FF2B5EF4-FFF2-40B4-BE49-F238E27FC236}">
                <a16:creationId xmlns:a16="http://schemas.microsoft.com/office/drawing/2014/main" id="{C4B938CC-144C-5520-BEC6-227BC5DC70AA}"/>
              </a:ext>
            </a:extLst>
          </p:cNvPr>
          <p:cNvSpPr/>
          <p:nvPr/>
        </p:nvSpPr>
        <p:spPr>
          <a:xfrm>
            <a:off x="5768862" y="984048"/>
            <a:ext cx="2216483" cy="3151513"/>
          </a:xfrm>
          <a:prstGeom prst="roundRect">
            <a:avLst>
              <a:gd name="adj" fmla="val 12982"/>
            </a:avLst>
          </a:prstGeom>
          <a:solidFill>
            <a:schemeClr val="lt1"/>
          </a:solidFill>
          <a:ln w="28575" cap="flat" cmpd="sng">
            <a:solidFill>
              <a:srgbClr val="00A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1091D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Remerciements </a:t>
            </a:r>
            <a:r>
              <a:rPr kumimoji="0" lang="fr-FR" sz="1000" b="1" u="none" strike="noStrike" kern="0" cap="none" spc="0" normalizeH="0" baseline="0" noProof="0" dirty="0">
                <a:ln>
                  <a:noFill/>
                </a:ln>
                <a:solidFill>
                  <a:srgbClr val="01091D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: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solidFill>
                  <a:srgbClr val="01091D"/>
                </a:solidFill>
                <a:latin typeface="Josefin Sans"/>
              </a:rPr>
              <a:t>Nous adressons de chaleureux remerciements aux sociologues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Philippe Gonzalez 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(Université de Lausanne),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Christophe Monnot 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(Université de Strasbourg - Université de Lausanne) et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Yann Raison du </a:t>
            </a:r>
            <a:r>
              <a:rPr lang="fr-FR" sz="1000" b="1" dirty="0" err="1">
                <a:solidFill>
                  <a:srgbClr val="01091D"/>
                </a:solidFill>
                <a:latin typeface="Josefin Sans"/>
              </a:rPr>
              <a:t>Cleuziou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 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(Université de Bordeaux), ainsi qu’à </a:t>
            </a:r>
            <a:r>
              <a:rPr lang="fr-FR" sz="1000" b="1" dirty="0">
                <a:solidFill>
                  <a:srgbClr val="01091D"/>
                </a:solidFill>
                <a:latin typeface="Josefin Sans"/>
              </a:rPr>
              <a:t>Frédéric de Coninck</a:t>
            </a:r>
            <a:r>
              <a:rPr lang="fr-FR" sz="1000" dirty="0">
                <a:solidFill>
                  <a:srgbClr val="01091D"/>
                </a:solidFill>
                <a:latin typeface="Josefin Sans"/>
              </a:rPr>
              <a:t>, pour les entretiens qu’ils ont eu la gentillesse de nous accorder et qui ont permis de nourrir puis ajuster la rédaction de ce questionnaire. </a:t>
            </a:r>
            <a:endParaRPr sz="1000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166265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/>
        </p:nvSpPr>
        <p:spPr>
          <a:xfrm>
            <a:off x="757950" y="2015900"/>
            <a:ext cx="4640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" sz="3900" dirty="0">
                <a:solidFill>
                  <a:srgbClr val="01091D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Approche</a:t>
            </a:r>
            <a:br>
              <a:rPr lang="fr" sz="3900" dirty="0">
                <a:solidFill>
                  <a:srgbClr val="01091D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</a:br>
            <a:r>
              <a:rPr lang="fr" sz="3900" dirty="0">
                <a:solidFill>
                  <a:srgbClr val="00AF6C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méthodologique</a:t>
            </a:r>
            <a:r>
              <a:rPr lang="fr" sz="3900" b="0" i="0" u="none" strike="noStrike" cap="none" dirty="0">
                <a:solidFill>
                  <a:srgbClr val="01091D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 </a:t>
            </a:r>
            <a:endParaRPr sz="3900" b="0" i="0" u="none" strike="noStrike" cap="none" dirty="0">
              <a:solidFill>
                <a:srgbClr val="00AF6C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1404" y="4459318"/>
            <a:ext cx="701988" cy="46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67F1BF-492D-BD81-F253-0AF8A349B6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133"/>
          <a:stretch/>
        </p:blipFill>
        <p:spPr>
          <a:xfrm>
            <a:off x="0" y="0"/>
            <a:ext cx="26125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/>
          <p:nvPr/>
        </p:nvSpPr>
        <p:spPr>
          <a:xfrm>
            <a:off x="447591" y="1954793"/>
            <a:ext cx="2330566" cy="2239294"/>
          </a:xfrm>
          <a:prstGeom prst="roundRect">
            <a:avLst>
              <a:gd name="adj" fmla="val 59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5" name="Google Shape;185;p34"/>
          <p:cNvGrpSpPr/>
          <p:nvPr/>
        </p:nvGrpSpPr>
        <p:grpSpPr>
          <a:xfrm>
            <a:off x="1147366" y="2417993"/>
            <a:ext cx="1046400" cy="400200"/>
            <a:chOff x="1656541" y="2588175"/>
            <a:chExt cx="1046400" cy="400200"/>
          </a:xfrm>
        </p:grpSpPr>
        <p:sp>
          <p:nvSpPr>
            <p:cNvPr id="186" name="Google Shape;186;p34"/>
            <p:cNvSpPr/>
            <p:nvPr/>
          </p:nvSpPr>
          <p:spPr>
            <a:xfrm>
              <a:off x="1656541" y="2627234"/>
              <a:ext cx="1046400" cy="3144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br>
                <a:rPr lang="fr" sz="2000" b="1" i="0" u="none" strike="noStrike" cap="none" dirty="0">
                  <a:solidFill>
                    <a:srgbClr val="FFFFFF"/>
                  </a:solidFill>
                  <a:highlight>
                    <a:schemeClr val="dk1"/>
                  </a:highlight>
                  <a:latin typeface="Josefin Sans"/>
                  <a:ea typeface="Josefin Sans"/>
                  <a:cs typeface="Josefin Sans"/>
                  <a:sym typeface="Josefin Sans"/>
                </a:rPr>
              </a:br>
              <a:endParaRPr dirty="0">
                <a:highlight>
                  <a:schemeClr val="dk1"/>
                </a:highlight>
              </a:endParaRPr>
            </a:p>
          </p:txBody>
        </p:sp>
        <p:sp>
          <p:nvSpPr>
            <p:cNvPr id="187" name="Google Shape;187;p34"/>
            <p:cNvSpPr txBox="1"/>
            <p:nvPr/>
          </p:nvSpPr>
          <p:spPr>
            <a:xfrm>
              <a:off x="1744595" y="2588175"/>
              <a:ext cx="870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dirty="0">
                  <a:latin typeface="Josefin Sans"/>
                  <a:ea typeface="Josefin Sans"/>
                  <a:cs typeface="Josefin Sans"/>
                  <a:sym typeface="Josefin Sans"/>
                </a:rPr>
                <a:t>Terrain</a:t>
              </a:r>
              <a:endParaRPr dirty="0"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076" y="1628335"/>
            <a:ext cx="708980" cy="7089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" name="Google Shape;190;p34"/>
          <p:cNvSpPr txBox="1"/>
          <p:nvPr/>
        </p:nvSpPr>
        <p:spPr>
          <a:xfrm>
            <a:off x="657531" y="2987554"/>
            <a:ext cx="1788600" cy="8631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rgbClr val="01091D"/>
                </a:solidFill>
                <a:latin typeface="Josefin Sans"/>
                <a:ea typeface="Josefin Sans"/>
                <a:cs typeface="Josefin Sans"/>
              </a:defRPr>
            </a:lvl1pPr>
          </a:lstStyle>
          <a:p>
            <a:pPr marL="0" indent="0">
              <a:buNone/>
            </a:pPr>
            <a:r>
              <a:rPr lang="fr" dirty="0">
                <a:sym typeface="Fira Sans"/>
              </a:rPr>
              <a:t>Enquête réalisée par </a:t>
            </a:r>
            <a:r>
              <a:rPr lang="fr" b="1" dirty="0">
                <a:sym typeface="Fira Sans"/>
              </a:rPr>
              <a:t>l’institut IFOP </a:t>
            </a:r>
            <a:r>
              <a:rPr lang="fr" dirty="0">
                <a:sym typeface="Fira Sans"/>
              </a:rPr>
              <a:t>à l’aide d’un questionnaire administré en ligne (CAWI), </a:t>
            </a:r>
            <a:r>
              <a:rPr lang="fr" b="1" dirty="0">
                <a:sym typeface="Fira Sans"/>
              </a:rPr>
              <a:t>entre avril et juin 2023.</a:t>
            </a:r>
            <a:endParaRPr b="1" dirty="0">
              <a:sym typeface="Fira Sans"/>
            </a:endParaRPr>
          </a:p>
        </p:txBody>
      </p:sp>
      <p:sp>
        <p:nvSpPr>
          <p:cNvPr id="191" name="Google Shape;191;p34"/>
          <p:cNvSpPr txBox="1"/>
          <p:nvPr/>
        </p:nvSpPr>
        <p:spPr>
          <a:xfrm>
            <a:off x="3233960" y="1978136"/>
            <a:ext cx="5459031" cy="263057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numCol="2" spcCol="36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rgbClr val="01091D"/>
                </a:solidFill>
                <a:latin typeface="Josefin Sans"/>
                <a:ea typeface="Josefin Sans"/>
                <a:cs typeface="Josefin Sans"/>
              </a:defRPr>
            </a:lvl1pPr>
          </a:lstStyle>
          <a:p>
            <a:pPr marL="0" indent="0">
              <a:buNone/>
            </a:pPr>
            <a:r>
              <a:rPr lang="fr" b="1" dirty="0">
                <a:solidFill>
                  <a:srgbClr val="FF6554"/>
                </a:solidFill>
                <a:sym typeface="Josefin Sans"/>
              </a:rPr>
              <a:t>Pourquoi ?</a:t>
            </a:r>
          </a:p>
          <a:p>
            <a:r>
              <a:rPr lang="fr" dirty="0">
                <a:sym typeface="Fira Sans"/>
              </a:rPr>
              <a:t>Pour mieux </a:t>
            </a:r>
            <a:r>
              <a:rPr lang="fr" b="1" dirty="0">
                <a:sym typeface="Fira Sans"/>
              </a:rPr>
              <a:t>répondre à l’objectif central de l’étude</a:t>
            </a:r>
            <a:r>
              <a:rPr lang="fr" dirty="0">
                <a:sym typeface="Fira Sans"/>
              </a:rPr>
              <a:t> : mesurer le rapport à l’environnement en relation à l’intégration religieuse.</a:t>
            </a:r>
          </a:p>
          <a:p>
            <a:pPr marL="0" indent="0">
              <a:buNone/>
            </a:pPr>
            <a:r>
              <a:rPr lang="fr" b="1" dirty="0">
                <a:solidFill>
                  <a:srgbClr val="FF6554"/>
                </a:solidFill>
                <a:sym typeface="Josefin Sans"/>
              </a:rPr>
              <a:t>Comment les identifier ?</a:t>
            </a:r>
          </a:p>
          <a:p>
            <a:r>
              <a:rPr lang="fr-FR" dirty="0">
                <a:sym typeface="Fira Sans"/>
              </a:rPr>
              <a:t>On sélectionne les répondants s’étant désignés comme « pratiquant régulier » ou « pratiquant occasionnel ». On met de côté les personnes répondant « non pratiquant » à cette question. </a:t>
            </a:r>
            <a:endParaRPr dirty="0">
              <a:sym typeface="Fira Sans"/>
            </a:endParaRPr>
          </a:p>
          <a:p>
            <a:pPr marL="0" indent="0">
              <a:buNone/>
            </a:pPr>
            <a:r>
              <a:rPr lang="fr" b="1" dirty="0">
                <a:solidFill>
                  <a:srgbClr val="FF6554"/>
                </a:solidFill>
                <a:sym typeface="Josefin Sans"/>
              </a:rPr>
              <a:t>Quelles implications méthodologiques ?</a:t>
            </a:r>
          </a:p>
          <a:p>
            <a:r>
              <a:rPr lang="fr-FR" dirty="0">
                <a:sym typeface="Fira Sans"/>
              </a:rPr>
              <a:t>A la différence de l’échantillon catholique, l’échantillon protestant (voir diapo suivante) est composé de « pratiquants » et « non pratiquants ». Par souci d’homogénéité et pour mieux répondre aux objectifs de l’étude, nous choisissons de mettre de côté les non pratiquants. </a:t>
            </a:r>
            <a:endParaRPr dirty="0">
              <a:sym typeface="Fira Sans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3233960" y="1377575"/>
            <a:ext cx="5462647" cy="72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200" b="1" dirty="0">
                <a:solidFill>
                  <a:srgbClr val="00AF6C"/>
                </a:solidFill>
                <a:latin typeface="Josefin Sans"/>
                <a:ea typeface="Josefin Sans"/>
                <a:cs typeface="Josefin Sans"/>
                <a:sym typeface="Josefin Sans"/>
              </a:rPr>
              <a:t>Parti pris : </a:t>
            </a:r>
            <a:r>
              <a:rPr lang="fr" sz="1200" b="1" dirty="0">
                <a:solidFill>
                  <a:schemeClr val="lt1"/>
                </a:solidFill>
                <a:highlight>
                  <a:srgbClr val="00AF6C"/>
                </a:highlight>
                <a:latin typeface="Josefin Sans"/>
                <a:ea typeface="Josefin Sans"/>
                <a:cs typeface="Josefin Sans"/>
                <a:sym typeface="Josefin Sans"/>
              </a:rPr>
              <a:t>se concentrer sur les catholiques pratiquants et les protestants pratiquants</a:t>
            </a:r>
            <a:r>
              <a:rPr lang="fr" sz="1100" b="1" dirty="0">
                <a:solidFill>
                  <a:schemeClr val="lt1"/>
                </a:solidFill>
                <a:highlight>
                  <a:srgbClr val="00AF6C"/>
                </a:highlight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" name="Google Shape;86;p15">
            <a:extLst>
              <a:ext uri="{FF2B5EF4-FFF2-40B4-BE49-F238E27FC236}">
                <a16:creationId xmlns:a16="http://schemas.microsoft.com/office/drawing/2014/main" id="{A1D28910-2406-BBD3-609C-15E600F07135}"/>
              </a:ext>
            </a:extLst>
          </p:cNvPr>
          <p:cNvSpPr txBox="1"/>
          <p:nvPr/>
        </p:nvSpPr>
        <p:spPr>
          <a:xfrm>
            <a:off x="233825" y="168265"/>
            <a:ext cx="6600900" cy="9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900" b="1" dirty="0">
                <a:solidFill>
                  <a:srgbClr val="00AF6C"/>
                </a:solidFill>
                <a:latin typeface="Fira Sans"/>
                <a:ea typeface="Fira Sans"/>
                <a:cs typeface="Fira Sans"/>
                <a:sym typeface="Fira Sans"/>
              </a:rPr>
              <a:t>Mode opératoire </a:t>
            </a:r>
            <a:r>
              <a:rPr lang="fr-FR" sz="29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et parti pris</a:t>
            </a:r>
            <a:endParaRPr sz="2900" b="1"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" name="Google Shape;89;p15">
            <a:extLst>
              <a:ext uri="{FF2B5EF4-FFF2-40B4-BE49-F238E27FC236}">
                <a16:creationId xmlns:a16="http://schemas.microsoft.com/office/drawing/2014/main" id="{C941D79E-89B1-FE39-1634-7221B2A823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1523" y="75025"/>
            <a:ext cx="523023" cy="3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2;p15">
            <a:extLst>
              <a:ext uri="{FF2B5EF4-FFF2-40B4-BE49-F238E27FC236}">
                <a16:creationId xmlns:a16="http://schemas.microsoft.com/office/drawing/2014/main" id="{0525866A-CB0D-D386-9EB1-6A70104610AA}"/>
              </a:ext>
            </a:extLst>
          </p:cNvPr>
          <p:cNvSpPr/>
          <p:nvPr/>
        </p:nvSpPr>
        <p:spPr>
          <a:xfrm>
            <a:off x="-50550" y="877750"/>
            <a:ext cx="9245100" cy="41100"/>
          </a:xfrm>
          <a:prstGeom prst="rect">
            <a:avLst/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233825" y="168265"/>
            <a:ext cx="6600900" cy="9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900" b="1" dirty="0">
                <a:solidFill>
                  <a:srgbClr val="00AF6C"/>
                </a:solidFill>
                <a:latin typeface="Fira Sans"/>
                <a:ea typeface="Fira Sans"/>
                <a:cs typeface="Fira Sans"/>
                <a:sym typeface="Fira Sans"/>
              </a:rPr>
              <a:t>Populations </a:t>
            </a:r>
            <a:r>
              <a:rPr lang="fr" sz="29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étudiées</a:t>
            </a:r>
            <a:endParaRPr sz="2900" b="1"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1523" y="75025"/>
            <a:ext cx="523023" cy="3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-50550" y="877750"/>
            <a:ext cx="9245100" cy="41100"/>
          </a:xfrm>
          <a:prstGeom prst="rect">
            <a:avLst/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48;p18">
            <a:extLst>
              <a:ext uri="{FF2B5EF4-FFF2-40B4-BE49-F238E27FC236}">
                <a16:creationId xmlns:a16="http://schemas.microsoft.com/office/drawing/2014/main" id="{A7C9AA15-130D-D10A-238F-4C4CACFDAEFC}"/>
              </a:ext>
            </a:extLst>
          </p:cNvPr>
          <p:cNvSpPr/>
          <p:nvPr/>
        </p:nvSpPr>
        <p:spPr>
          <a:xfrm>
            <a:off x="5802659" y="4018677"/>
            <a:ext cx="3011512" cy="62550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" name="Google Shape;158;p18">
            <a:extLst>
              <a:ext uri="{FF2B5EF4-FFF2-40B4-BE49-F238E27FC236}">
                <a16:creationId xmlns:a16="http://schemas.microsoft.com/office/drawing/2014/main" id="{E48FC816-3237-B1F7-327B-51469932335F}"/>
              </a:ext>
            </a:extLst>
          </p:cNvPr>
          <p:cNvSpPr/>
          <p:nvPr/>
        </p:nvSpPr>
        <p:spPr>
          <a:xfrm>
            <a:off x="5802660" y="1250535"/>
            <a:ext cx="3011512" cy="3251202"/>
          </a:xfrm>
          <a:prstGeom prst="roundRect">
            <a:avLst>
              <a:gd name="adj" fmla="val 10632"/>
            </a:avLst>
          </a:prstGeom>
          <a:solidFill>
            <a:schemeClr val="lt1"/>
          </a:solidFill>
          <a:ln w="28575" cap="flat" cmpd="sng">
            <a:solidFill>
              <a:srgbClr val="00A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" sz="900" b="1" u="sng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Tailles d’échantillon et représentativité</a:t>
            </a:r>
          </a:p>
          <a:p>
            <a:pPr marL="0" lvl="0" indent="0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" sz="900" b="1" dirty="0">
                <a:solidFill>
                  <a:srgbClr val="01091D"/>
                </a:solidFill>
                <a:highlight>
                  <a:srgbClr val="01AF6D"/>
                </a:highlight>
                <a:latin typeface="Josefin Sans"/>
                <a:ea typeface="Josefin Sans"/>
                <a:cs typeface="Josefin Sans"/>
                <a:sym typeface="Josefin Sans"/>
              </a:rPr>
              <a:t>Résultats non représentatifs : </a:t>
            </a:r>
            <a:r>
              <a:rPr lang="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n’ayant pas de chiffres officiels quant à la structure socio démographique des populations catholiques et protestantes en </a:t>
            </a:r>
            <a:r>
              <a:rPr lang="fr-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F</a:t>
            </a:r>
            <a:r>
              <a:rPr lang="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rance, nous avons choisi de ne pas redresser les échantillons.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900" b="1" dirty="0">
                <a:solidFill>
                  <a:srgbClr val="01091D"/>
                </a:solidFill>
                <a:highlight>
                  <a:srgbClr val="01AF6D"/>
                </a:highlight>
                <a:latin typeface="Josefin Sans"/>
                <a:ea typeface="Josefin Sans"/>
                <a:cs typeface="Josefin Sans"/>
                <a:sym typeface="Josefin Sans"/>
              </a:rPr>
              <a:t>On peut explorer les dynamiques internes mais on ne peut pas monter en généralité : </a:t>
            </a:r>
            <a:r>
              <a:rPr lang="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on ne peut donc pas généraliser une donnée de l’étude à la population française, ni parfaitement comparer les échantillons entre eux ou avec le grand public. Nous pouvons explorer les dynamiques </a:t>
            </a:r>
            <a:r>
              <a:rPr lang="fr" sz="900" i="1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internes et différences majeures.</a:t>
            </a:r>
            <a:endParaRPr lang="fr" sz="900" dirty="0">
              <a:solidFill>
                <a:srgbClr val="01091D"/>
              </a:solidFill>
              <a:latin typeface="Josefin Sans"/>
              <a:ea typeface="Josefin Sans"/>
              <a:cs typeface="Josefin Sans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fr" sz="900" b="1" dirty="0">
                <a:solidFill>
                  <a:srgbClr val="01091D"/>
                </a:solidFill>
                <a:highlight>
                  <a:srgbClr val="01AF6D"/>
                </a:highlight>
                <a:latin typeface="Josefin Sans"/>
                <a:ea typeface="Josefin Sans"/>
                <a:cs typeface="Josefin Sans"/>
                <a:sym typeface="Josefin Sans"/>
              </a:rPr>
              <a:t>Résultats confirmés par la littérature existante : </a:t>
            </a:r>
            <a:r>
              <a:rPr lang="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bien que les échantillons soient petits, et qu’il faille être vigilant quant aux marges d’erreur, nous avons renforcé et confirmé les enseignements à l’aide de la littérature existante. Il s’agit donc d’une étude </a:t>
            </a:r>
            <a:r>
              <a:rPr lang="fr" sz="900" dirty="0" err="1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quali</a:t>
            </a:r>
            <a:r>
              <a:rPr lang="fr" sz="9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/quanti : même si les résultats quanti ne peuvent pas être montés en généralité, ils le sont lorsqu'ils sont cohérents avec la littérature existante</a:t>
            </a:r>
            <a:endParaRPr sz="900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" name="Google Shape;158;p18">
            <a:extLst>
              <a:ext uri="{FF2B5EF4-FFF2-40B4-BE49-F238E27FC236}">
                <a16:creationId xmlns:a16="http://schemas.microsoft.com/office/drawing/2014/main" id="{9FF2C1E7-9B78-4AB9-05D0-8A624A20820C}"/>
              </a:ext>
            </a:extLst>
          </p:cNvPr>
          <p:cNvSpPr/>
          <p:nvPr/>
        </p:nvSpPr>
        <p:spPr>
          <a:xfrm>
            <a:off x="355603" y="1905928"/>
            <a:ext cx="2639404" cy="1985522"/>
          </a:xfrm>
          <a:prstGeom prst="roundRect">
            <a:avLst>
              <a:gd name="adj" fmla="val 5024"/>
            </a:avLst>
          </a:prstGeom>
          <a:solidFill>
            <a:schemeClr val="lt1"/>
          </a:solidFill>
          <a:ln w="28575" cap="flat" cmpd="sng">
            <a:solidFill>
              <a:srgbClr val="FF65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étudié : </a:t>
            </a:r>
            <a:r>
              <a:rPr lang="fr" sz="1000" b="1" dirty="0">
                <a:solidFill>
                  <a:srgbClr val="01091D"/>
                </a:solidFill>
                <a:highlight>
                  <a:srgbClr val="FF6554"/>
                </a:highlight>
                <a:latin typeface="Josefin Sans"/>
                <a:ea typeface="Josefin Sans"/>
                <a:cs typeface="Josefin Sans"/>
                <a:sym typeface="Josefin Sans"/>
              </a:rPr>
              <a:t>474 répondants</a:t>
            </a:r>
          </a:p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initial :  500 répondants (catholiques pratiquants)</a:t>
            </a:r>
          </a:p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Explication écart : nettoyage du fichier, notamment retrait des doublons et des </a:t>
            </a:r>
            <a:r>
              <a:rPr lang="fr" sz="1000" i="1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straightliners.</a:t>
            </a:r>
            <a:endParaRPr lang="fr" sz="1000" dirty="0">
              <a:solidFill>
                <a:srgbClr val="01091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" name="Google Shape;148;p18">
            <a:extLst>
              <a:ext uri="{FF2B5EF4-FFF2-40B4-BE49-F238E27FC236}">
                <a16:creationId xmlns:a16="http://schemas.microsoft.com/office/drawing/2014/main" id="{97179C28-F83A-D329-BE06-D0446B0F2FC3}"/>
              </a:ext>
            </a:extLst>
          </p:cNvPr>
          <p:cNvSpPr/>
          <p:nvPr/>
        </p:nvSpPr>
        <p:spPr>
          <a:xfrm>
            <a:off x="329829" y="1250535"/>
            <a:ext cx="2665178" cy="587823"/>
          </a:xfrm>
          <a:prstGeom prst="roundRect">
            <a:avLst>
              <a:gd name="adj" fmla="val 21575"/>
            </a:avLst>
          </a:prstGeom>
          <a:solidFill>
            <a:srgbClr val="FF6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E</a:t>
            </a:r>
            <a:r>
              <a:rPr lang="fr" sz="1200" err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ch</a:t>
            </a:r>
            <a:r>
              <a:rPr lang="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 #1 : </a:t>
            </a:r>
            <a:r>
              <a:rPr lang="fr" sz="1200" b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CATHOLIQUES PRATIQUANTS</a:t>
            </a:r>
          </a:p>
        </p:txBody>
      </p:sp>
      <p:sp>
        <p:nvSpPr>
          <p:cNvPr id="14" name="Google Shape;158;p18">
            <a:extLst>
              <a:ext uri="{FF2B5EF4-FFF2-40B4-BE49-F238E27FC236}">
                <a16:creationId xmlns:a16="http://schemas.microsoft.com/office/drawing/2014/main" id="{C2E0F429-FB10-F7E8-6EFC-05493D45C964}"/>
              </a:ext>
            </a:extLst>
          </p:cNvPr>
          <p:cNvSpPr/>
          <p:nvPr/>
        </p:nvSpPr>
        <p:spPr>
          <a:xfrm>
            <a:off x="3162922" y="1905927"/>
            <a:ext cx="2213477" cy="1987038"/>
          </a:xfrm>
          <a:prstGeom prst="roundRect">
            <a:avLst>
              <a:gd name="adj" fmla="val 5024"/>
            </a:avLst>
          </a:prstGeom>
          <a:solidFill>
            <a:schemeClr val="lt1"/>
          </a:solidFill>
          <a:ln w="28575" cap="flat" cmpd="sng">
            <a:solidFill>
              <a:srgbClr val="FF65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étudié : </a:t>
            </a:r>
            <a:r>
              <a:rPr lang="fr" sz="1000" b="1" dirty="0">
                <a:solidFill>
                  <a:srgbClr val="01091D"/>
                </a:solidFill>
                <a:highlight>
                  <a:srgbClr val="FF6554"/>
                </a:highlight>
                <a:latin typeface="Josefin Sans"/>
                <a:ea typeface="Josefin Sans"/>
                <a:cs typeface="Josefin Sans"/>
                <a:sym typeface="Josefin Sans"/>
              </a:rPr>
              <a:t>274 répondants </a:t>
            </a: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dont 125 luthéro-réformés et 149 évangéliques</a:t>
            </a:r>
          </a:p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initial : 379 répondants (protestants pratiquants et non pratiquants)</a:t>
            </a:r>
          </a:p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Explication écart #1 : nettoyage du fichier &amp; retrait des protestants ‘non pratiquants’. </a:t>
            </a:r>
          </a:p>
        </p:txBody>
      </p:sp>
      <p:sp>
        <p:nvSpPr>
          <p:cNvPr id="15" name="Google Shape;148;p18">
            <a:extLst>
              <a:ext uri="{FF2B5EF4-FFF2-40B4-BE49-F238E27FC236}">
                <a16:creationId xmlns:a16="http://schemas.microsoft.com/office/drawing/2014/main" id="{F2753914-6D95-B0C6-0F7D-4F2680653377}"/>
              </a:ext>
            </a:extLst>
          </p:cNvPr>
          <p:cNvSpPr/>
          <p:nvPr/>
        </p:nvSpPr>
        <p:spPr>
          <a:xfrm>
            <a:off x="3162922" y="1250535"/>
            <a:ext cx="2213476" cy="587823"/>
          </a:xfrm>
          <a:prstGeom prst="roundRect">
            <a:avLst>
              <a:gd name="adj" fmla="val 21575"/>
            </a:avLst>
          </a:prstGeom>
          <a:solidFill>
            <a:srgbClr val="FF6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E</a:t>
            </a:r>
            <a:r>
              <a:rPr lang="fr" sz="1200" err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ch</a:t>
            </a:r>
            <a:r>
              <a:rPr lang="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 #2 : </a:t>
            </a:r>
            <a:r>
              <a:rPr lang="fr" sz="1200" b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PROTESTANTS PRATIQUANTS</a:t>
            </a:r>
          </a:p>
        </p:txBody>
      </p:sp>
      <p:sp>
        <p:nvSpPr>
          <p:cNvPr id="16" name="Google Shape;148;p18">
            <a:extLst>
              <a:ext uri="{FF2B5EF4-FFF2-40B4-BE49-F238E27FC236}">
                <a16:creationId xmlns:a16="http://schemas.microsoft.com/office/drawing/2014/main" id="{E7C19196-6D8D-8B4C-CE71-515C0F944EC7}"/>
              </a:ext>
            </a:extLst>
          </p:cNvPr>
          <p:cNvSpPr/>
          <p:nvPr/>
        </p:nvSpPr>
        <p:spPr>
          <a:xfrm>
            <a:off x="364068" y="4056361"/>
            <a:ext cx="1581609" cy="587823"/>
          </a:xfrm>
          <a:prstGeom prst="roundRect">
            <a:avLst>
              <a:gd name="adj" fmla="val 21575"/>
            </a:avLst>
          </a:prstGeom>
          <a:solidFill>
            <a:srgbClr val="FF6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E</a:t>
            </a:r>
            <a:r>
              <a:rPr lang="fr" sz="1200" err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ch</a:t>
            </a:r>
            <a:r>
              <a:rPr lang="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fr" sz="1200" err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ref</a:t>
            </a:r>
            <a:r>
              <a:rPr lang="fr" sz="120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. : </a:t>
            </a:r>
            <a:r>
              <a:rPr lang="fr" sz="1200" b="1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GRAND PUBLIC</a:t>
            </a:r>
          </a:p>
        </p:txBody>
      </p:sp>
      <p:sp>
        <p:nvSpPr>
          <p:cNvPr id="17" name="Google Shape;158;p18">
            <a:extLst>
              <a:ext uri="{FF2B5EF4-FFF2-40B4-BE49-F238E27FC236}">
                <a16:creationId xmlns:a16="http://schemas.microsoft.com/office/drawing/2014/main" id="{62ABB624-37EB-9ECB-7A9F-4D292F3B8D7D}"/>
              </a:ext>
            </a:extLst>
          </p:cNvPr>
          <p:cNvSpPr/>
          <p:nvPr/>
        </p:nvSpPr>
        <p:spPr>
          <a:xfrm>
            <a:off x="2069433" y="4056361"/>
            <a:ext cx="3306965" cy="587823"/>
          </a:xfrm>
          <a:prstGeom prst="roundRect">
            <a:avLst>
              <a:gd name="adj" fmla="val 13194"/>
            </a:avLst>
          </a:prstGeom>
          <a:solidFill>
            <a:schemeClr val="lt1"/>
          </a:solidFill>
          <a:ln w="28575" cap="flat" cmpd="sng">
            <a:solidFill>
              <a:srgbClr val="FF65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étudié : </a:t>
            </a:r>
            <a:r>
              <a:rPr lang="fr" sz="1000" b="1">
                <a:solidFill>
                  <a:srgbClr val="01091D"/>
                </a:solidFill>
                <a:highlight>
                  <a:srgbClr val="FF6554"/>
                </a:highlight>
                <a:latin typeface="Josefin Sans"/>
                <a:ea typeface="Josefin Sans"/>
                <a:cs typeface="Josefin Sans"/>
                <a:sym typeface="Josefin Sans"/>
              </a:rPr>
              <a:t>1000 répondants</a:t>
            </a:r>
          </a:p>
          <a:p>
            <a:pPr marL="171450" lvl="0" indent="-171450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1000">
                <a:solidFill>
                  <a:srgbClr val="01091D"/>
                </a:solidFill>
                <a:latin typeface="Josefin Sans"/>
                <a:ea typeface="Josefin Sans"/>
                <a:cs typeface="Josefin Sans"/>
                <a:sym typeface="Josefin Sans"/>
              </a:rPr>
              <a:t>Echantillon redressé</a:t>
            </a:r>
          </a:p>
        </p:txBody>
      </p:sp>
    </p:spTree>
    <p:extLst>
      <p:ext uri="{BB962C8B-B14F-4D97-AF65-F5344CB8AC3E}">
        <p14:creationId xmlns:p14="http://schemas.microsoft.com/office/powerpoint/2010/main" val="89946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/>
        </p:nvSpPr>
        <p:spPr>
          <a:xfrm>
            <a:off x="757950" y="2015900"/>
            <a:ext cx="4640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fr" sz="3900" b="0" i="0" u="none" strike="noStrike" kern="0" cap="none" spc="0" normalizeH="0" baseline="0" noProof="0">
                <a:ln>
                  <a:noFill/>
                </a:ln>
                <a:solidFill>
                  <a:srgbClr val="01091D"/>
                </a:solidFill>
                <a:effectLst/>
                <a:uLnTx/>
                <a:uFillTx/>
                <a:latin typeface="Fira Sans ExtraBold"/>
                <a:ea typeface="Fira Sans ExtraBold"/>
                <a:cs typeface="Fira Sans ExtraBold"/>
                <a:sym typeface="Fira Sans ExtraBold"/>
              </a:rPr>
              <a:t>Principaux</a:t>
            </a:r>
            <a:br>
              <a:rPr kumimoji="0" lang="fr" sz="3900" b="0" i="0" u="none" strike="noStrike" kern="0" cap="none" spc="0" normalizeH="0" baseline="0" noProof="0">
                <a:ln>
                  <a:noFill/>
                </a:ln>
                <a:solidFill>
                  <a:srgbClr val="01091D"/>
                </a:solidFill>
                <a:effectLst/>
                <a:uLnTx/>
                <a:uFillTx/>
                <a:latin typeface="Fira Sans ExtraBold"/>
                <a:ea typeface="Fira Sans ExtraBold"/>
                <a:cs typeface="Fira Sans ExtraBold"/>
                <a:sym typeface="Fira Sans ExtraBold"/>
              </a:rPr>
            </a:br>
            <a:r>
              <a:rPr kumimoji="0" lang="fr" sz="3900" b="0" i="0" u="none" strike="noStrike" kern="0" cap="none" spc="0" normalizeH="0" baseline="0" noProof="0">
                <a:ln>
                  <a:noFill/>
                </a:ln>
                <a:solidFill>
                  <a:srgbClr val="00AF6C"/>
                </a:solidFill>
                <a:effectLst/>
                <a:uLnTx/>
                <a:uFillTx/>
                <a:latin typeface="Fira Sans ExtraBold"/>
                <a:ea typeface="Fira Sans ExtraBold"/>
                <a:cs typeface="Fira Sans ExtraBold"/>
                <a:sym typeface="Fira Sans ExtraBold"/>
              </a:rPr>
              <a:t>enseignements</a:t>
            </a:r>
            <a:r>
              <a:rPr kumimoji="0" lang="fr" sz="3900" b="0" i="0" u="none" strike="noStrike" kern="0" cap="none" spc="0" normalizeH="0" baseline="0" noProof="0">
                <a:ln>
                  <a:noFill/>
                </a:ln>
                <a:solidFill>
                  <a:srgbClr val="01091D"/>
                </a:solidFill>
                <a:effectLst/>
                <a:uLnTx/>
                <a:uFillTx/>
                <a:latin typeface="Fira Sans ExtraBold"/>
                <a:ea typeface="Fira Sans ExtraBold"/>
                <a:cs typeface="Fira Sans ExtraBold"/>
                <a:sym typeface="Fira Sans ExtraBold"/>
              </a:rPr>
              <a:t> </a:t>
            </a:r>
            <a:endParaRPr kumimoji="0" sz="3900" b="0" i="0" u="none" strike="noStrike" kern="0" cap="none" spc="0" normalizeH="0" baseline="0" noProof="0">
              <a:ln>
                <a:noFill/>
              </a:ln>
              <a:solidFill>
                <a:srgbClr val="00AF6C"/>
              </a:solidFill>
              <a:effectLst/>
              <a:uLnTx/>
              <a:uFillTx/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1404" y="4459318"/>
            <a:ext cx="701988" cy="46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67F1BF-492D-BD81-F253-0AF8A349B6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133"/>
          <a:stretch/>
        </p:blipFill>
        <p:spPr>
          <a:xfrm>
            <a:off x="0" y="0"/>
            <a:ext cx="2612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853851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#1 : 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</a:t>
            </a:r>
            <a:r>
              <a:rPr kumimoji="0" lang="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es </a:t>
            </a:r>
            <a:r>
              <a:rPr lang="fr" sz="2000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luthéro</a:t>
            </a:r>
            <a:r>
              <a:rPr lang="fr" sz="20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-réformés de notre échantillon, une population jeune et pratiquante </a:t>
            </a:r>
            <a:endParaRPr lang="fr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512805" y="1313369"/>
            <a:ext cx="343151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Les protestants sont plus jeunes et de CSP élevée</a:t>
            </a:r>
            <a:endParaRPr lang="fr-FR" sz="1800" b="1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Google Shape;248;p39">
            <a:extLst>
              <a:ext uri="{FF2B5EF4-FFF2-40B4-BE49-F238E27FC236}">
                <a16:creationId xmlns:a16="http://schemas.microsoft.com/office/drawing/2014/main" id="{603A1B24-394E-958D-CE10-B0059D140348}"/>
              </a:ext>
            </a:extLst>
          </p:cNvPr>
          <p:cNvSpPr txBox="1"/>
          <p:nvPr/>
        </p:nvSpPr>
        <p:spPr>
          <a:xfrm>
            <a:off x="520239" y="2249667"/>
            <a:ext cx="3431514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Sur notre échantillon 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66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%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 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ont moins de de 50 ans, contre 50% des catholiques pratiquants par exemple.  </a:t>
            </a:r>
            <a:endParaRPr lang="fr-FR" sz="1000" dirty="0">
              <a:solidFill>
                <a:srgbClr val="FFFFFF"/>
              </a:solidFill>
              <a:latin typeface="Josefin Sans"/>
              <a:ea typeface="Josefin Sans"/>
            </a:endParaRPr>
          </a:p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</a:rPr>
              <a:t>Surreprésentation de cadres, professions intermédiaires et libérales,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</a:rPr>
              <a:t>sous représentation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</a:rPr>
              <a:t> des classes populaires.</a:t>
            </a: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BED8C147-C1A4-906D-8F78-408BB90FE2BC}"/>
              </a:ext>
            </a:extLst>
          </p:cNvPr>
          <p:cNvSpPr txBox="1"/>
          <p:nvPr/>
        </p:nvSpPr>
        <p:spPr>
          <a:xfrm>
            <a:off x="4505093" y="1355391"/>
            <a:ext cx="3923402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Les protestants sont parmi les plus pratiquants</a:t>
            </a:r>
            <a:endParaRPr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222222"/>
              </a:highlight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B5D36584-D665-4033-593F-58B548B90C9F}"/>
              </a:ext>
            </a:extLst>
          </p:cNvPr>
          <p:cNvSpPr txBox="1"/>
          <p:nvPr/>
        </p:nvSpPr>
        <p:spPr>
          <a:xfrm>
            <a:off x="4546145" y="2258072"/>
            <a:ext cx="4461283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Sur notre échantillon, </a:t>
            </a:r>
            <a:r>
              <a:rPr lang="fr-FR" sz="18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51%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 des </a:t>
            </a:r>
            <a:r>
              <a:rPr lang="fr-FR" sz="1000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-réformés se déclarent pratiquants réguliers, contre 64% des évangéliques. Ils ne sont que 18% à avoir un faible niveau de pratique, 42% des catholiques.</a:t>
            </a:r>
            <a:endParaRPr lang="fr-FR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D9BBDB-8F82-C47D-FBF1-C1A3FAFD3AFD}"/>
              </a:ext>
            </a:extLst>
          </p:cNvPr>
          <p:cNvSpPr txBox="1"/>
          <p:nvPr/>
        </p:nvSpPr>
        <p:spPr>
          <a:xfrm>
            <a:off x="3200400" y="210782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Google Shape;248;p39">
            <a:extLst>
              <a:ext uri="{FF2B5EF4-FFF2-40B4-BE49-F238E27FC236}">
                <a16:creationId xmlns:a16="http://schemas.microsoft.com/office/drawing/2014/main" id="{5C581C33-0689-3048-E0D0-F6DC92362894}"/>
              </a:ext>
            </a:extLst>
          </p:cNvPr>
          <p:cNvSpPr txBox="1"/>
          <p:nvPr/>
        </p:nvSpPr>
        <p:spPr>
          <a:xfrm>
            <a:off x="4572000" y="3326840"/>
            <a:ext cx="416269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Les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protestants évangéliques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pratiquent davantage individuellement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" name="Google Shape;248;p39">
            <a:extLst>
              <a:ext uri="{FF2B5EF4-FFF2-40B4-BE49-F238E27FC236}">
                <a16:creationId xmlns:a16="http://schemas.microsoft.com/office/drawing/2014/main" id="{74934F08-EBC1-A8C8-D5E1-77BE65481BAC}"/>
              </a:ext>
            </a:extLst>
          </p:cNvPr>
          <p:cNvSpPr txBox="1"/>
          <p:nvPr/>
        </p:nvSpPr>
        <p:spPr>
          <a:xfrm>
            <a:off x="4681258" y="4237491"/>
            <a:ext cx="433078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40%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25%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évangéliques et des protestants luthéro-réformés déclarent pratiquer personnellement leur religion (prière, lecture de la Bible, etc.) tous les jours ou presque.</a:t>
            </a:r>
            <a:endParaRPr lang="fr-FR"/>
          </a:p>
        </p:txBody>
      </p:sp>
      <p:sp>
        <p:nvSpPr>
          <p:cNvPr id="15" name="Google Shape;248;p39">
            <a:extLst>
              <a:ext uri="{FF2B5EF4-FFF2-40B4-BE49-F238E27FC236}">
                <a16:creationId xmlns:a16="http://schemas.microsoft.com/office/drawing/2014/main" id="{5F942F14-801C-D51E-242B-3B8F21C197F4}"/>
              </a:ext>
            </a:extLst>
          </p:cNvPr>
          <p:cNvSpPr txBox="1"/>
          <p:nvPr/>
        </p:nvSpPr>
        <p:spPr>
          <a:xfrm>
            <a:off x="536664" y="3325543"/>
            <a:ext cx="3620799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luthéro-réformés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davantage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engagés dans les œuvres d’Eglise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7" name="Google Shape;248;p39">
            <a:extLst>
              <a:ext uri="{FF2B5EF4-FFF2-40B4-BE49-F238E27FC236}">
                <a16:creationId xmlns:a16="http://schemas.microsoft.com/office/drawing/2014/main" id="{89D3D875-F4D3-78E4-2AC9-92434F77307B}"/>
              </a:ext>
            </a:extLst>
          </p:cNvPr>
          <p:cNvSpPr txBox="1"/>
          <p:nvPr/>
        </p:nvSpPr>
        <p:spPr>
          <a:xfrm>
            <a:off x="536664" y="4239208"/>
            <a:ext cx="411596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29%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41%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évangéliques et des protestants luthéro-réformés participent à des services d’entraide ou œuvres de l’Eglise au moins une fois par semaine. </a:t>
            </a:r>
          </a:p>
        </p:txBody>
      </p:sp>
    </p:spTree>
    <p:extLst>
      <p:ext uri="{BB962C8B-B14F-4D97-AF65-F5344CB8AC3E}">
        <p14:creationId xmlns:p14="http://schemas.microsoft.com/office/powerpoint/2010/main" val="336716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5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593125" y="334086"/>
            <a:ext cx="853851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Enseignement #2 : </a:t>
            </a:r>
            <a:r>
              <a:rPr kumimoji="0" lang="fr" sz="2000" b="0" i="0" u="none" strike="noStrike" kern="0" cap="none" spc="-9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une attitude plus </a:t>
            </a:r>
            <a:r>
              <a:rPr lang="fr" sz="2000" spc="-9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confiante</a:t>
            </a:r>
            <a:r>
              <a:rPr kumimoji="0" lang="fr" sz="2000" b="0" i="0" u="none" strike="noStrike" kern="0" cap="none" spc="-9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 chez les </a:t>
            </a:r>
            <a:r>
              <a:rPr lang="fr" sz="2000" spc="-90" dirty="0" err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luthéro</a:t>
            </a:r>
            <a:r>
              <a:rPr lang="fr" sz="2000" spc="-9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-réformés</a:t>
            </a:r>
            <a:endParaRPr kumimoji="0" sz="2400" b="0" i="0" u="none" strike="noStrike" kern="0" cap="none" spc="-9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505371" y="1711542"/>
            <a:ext cx="3156955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es luthéro-réformés affichent une plus grande confiance dans les autorités séculières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" name="Google Shape;148;p18">
            <a:extLst>
              <a:ext uri="{FF2B5EF4-FFF2-40B4-BE49-F238E27FC236}">
                <a16:creationId xmlns:a16="http://schemas.microsoft.com/office/drawing/2014/main" id="{A8752A2C-3648-C43E-C581-FB5C02501CC9}"/>
              </a:ext>
            </a:extLst>
          </p:cNvPr>
          <p:cNvSpPr/>
          <p:nvPr/>
        </p:nvSpPr>
        <p:spPr>
          <a:xfrm>
            <a:off x="370702" y="414400"/>
            <a:ext cx="142103" cy="6485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F6C"/>
              </a:gs>
              <a:gs pos="19000">
                <a:srgbClr val="00CAF1"/>
              </a:gs>
              <a:gs pos="40000">
                <a:srgbClr val="0747A5"/>
              </a:gs>
              <a:gs pos="58999">
                <a:srgbClr val="AB7DAB"/>
              </a:gs>
              <a:gs pos="80000">
                <a:srgbClr val="FF6454"/>
              </a:gs>
              <a:gs pos="100000">
                <a:srgbClr val="FFCB00"/>
              </a:gs>
            </a:gsLst>
            <a:lin ang="18900044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1091D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" name="Google Shape;248;p39">
            <a:extLst>
              <a:ext uri="{FF2B5EF4-FFF2-40B4-BE49-F238E27FC236}">
                <a16:creationId xmlns:a16="http://schemas.microsoft.com/office/drawing/2014/main" id="{603A1B24-394E-958D-CE10-B0059D140348}"/>
              </a:ext>
            </a:extLst>
          </p:cNvPr>
          <p:cNvSpPr txBox="1"/>
          <p:nvPr/>
        </p:nvSpPr>
        <p:spPr>
          <a:xfrm>
            <a:off x="505371" y="2963499"/>
            <a:ext cx="2992099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86%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66%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luthéro-réformés et évangéliques ont confiance en les scientifiques. 54% vs 45% pour les journalistes, 47% vs 30% pour les responsables politiques. </a:t>
            </a:r>
          </a:p>
        </p:txBody>
      </p:sp>
      <p:sp>
        <p:nvSpPr>
          <p:cNvPr id="4" name="Google Shape;248;p39">
            <a:extLst>
              <a:ext uri="{FF2B5EF4-FFF2-40B4-BE49-F238E27FC236}">
                <a16:creationId xmlns:a16="http://schemas.microsoft.com/office/drawing/2014/main" id="{8A24EC49-5F64-3E14-AED4-4003E3FD836D}"/>
              </a:ext>
            </a:extLst>
          </p:cNvPr>
          <p:cNvSpPr txBox="1"/>
          <p:nvPr/>
        </p:nvSpPr>
        <p:spPr>
          <a:xfrm>
            <a:off x="4151819" y="1265281"/>
            <a:ext cx="3728375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Perception des chrétiens plus défensive chez les évangéliques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" name="Google Shape;248;p39">
            <a:extLst>
              <a:ext uri="{FF2B5EF4-FFF2-40B4-BE49-F238E27FC236}">
                <a16:creationId xmlns:a16="http://schemas.microsoft.com/office/drawing/2014/main" id="{0CEE5016-13E7-98AA-AFBB-6988819AAE96}"/>
              </a:ext>
            </a:extLst>
          </p:cNvPr>
          <p:cNvSpPr txBox="1"/>
          <p:nvPr/>
        </p:nvSpPr>
        <p:spPr>
          <a:xfrm>
            <a:off x="4151819" y="1964316"/>
            <a:ext cx="343151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Respectivement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7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lang="fr-FR" sz="1800" b="1" dirty="0">
                <a:latin typeface="Josefin Sans"/>
                <a:ea typeface="Josefin Sans"/>
                <a:cs typeface="Josefin Sans"/>
                <a:sym typeface="Josefin Sans"/>
              </a:rPr>
              <a:t>5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luthéro-réformés et évangéliques estiment que </a:t>
            </a:r>
            <a:r>
              <a:rPr kumimoji="0" lang="fr-FR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les chrétiens sont bien considérés dans notre société. 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9B229D65-6A93-B5FF-9A9A-AE87C0890C46}"/>
              </a:ext>
            </a:extLst>
          </p:cNvPr>
          <p:cNvSpPr txBox="1"/>
          <p:nvPr/>
        </p:nvSpPr>
        <p:spPr>
          <a:xfrm>
            <a:off x="4151819" y="3025054"/>
            <a:ext cx="362058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Une proximité avec les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idées progressistes plus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importante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22222"/>
                </a:highlight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chez les </a:t>
            </a:r>
            <a:r>
              <a:rPr lang="fr-FR" sz="1800" b="1" dirty="0" err="1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luthéro</a:t>
            </a:r>
            <a:r>
              <a:rPr lang="fr-FR" sz="1800" b="1" dirty="0">
                <a:solidFill>
                  <a:srgbClr val="FFFFFF"/>
                </a:solidFill>
                <a:highlight>
                  <a:srgbClr val="222222"/>
                </a:highlight>
                <a:latin typeface="Josefin Sans"/>
                <a:ea typeface="Josefin Sans"/>
                <a:cs typeface="Josefin Sans"/>
                <a:sym typeface="Josefin Sans"/>
              </a:rPr>
              <a:t>-réformés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" name="Google Shape;248;p39">
            <a:extLst>
              <a:ext uri="{FF2B5EF4-FFF2-40B4-BE49-F238E27FC236}">
                <a16:creationId xmlns:a16="http://schemas.microsoft.com/office/drawing/2014/main" id="{55AD212D-A82F-1493-1B8E-2E348A80955B}"/>
              </a:ext>
            </a:extLst>
          </p:cNvPr>
          <p:cNvSpPr txBox="1"/>
          <p:nvPr/>
        </p:nvSpPr>
        <p:spPr>
          <a:xfrm>
            <a:off x="4159253" y="3986566"/>
            <a:ext cx="3431514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Par exemple, respectivement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67%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44%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des protestants luthéro-réformés et évangéliques estiment que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la loi sur le</a:t>
            </a:r>
            <a:r>
              <a:rPr kumimoji="0" lang="fr-FR" sz="10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 mariage 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entre personnes du même sexe </a:t>
            </a:r>
            <a:r>
              <a:rPr kumimoji="0" lang="fr-FR" sz="10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sym typeface="Josefin Sans"/>
              </a:rPr>
              <a:t>est une bonne chose</a:t>
            </a:r>
            <a:r>
              <a:rPr lang="fr-FR" sz="1000" dirty="0">
                <a:solidFill>
                  <a:srgbClr val="FFFFFF"/>
                </a:solidFill>
                <a:latin typeface="Josefin Sans"/>
                <a:ea typeface="Josefin Sans"/>
                <a:sym typeface="Josefin Sans"/>
              </a:rPr>
              <a:t>.</a:t>
            </a:r>
            <a:endParaRPr kumimoji="0" lang="fr-FR" sz="1000" b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20959412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12899</TotalTime>
  <Words>1969</Words>
  <Application>Microsoft Office PowerPoint</Application>
  <PresentationFormat>Affichage à l'écran (16:9)</PresentationFormat>
  <Paragraphs>113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Simple Light</vt:lpstr>
      <vt:lpstr>1_Simple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Cléo Schweyer</dc:creator>
  <cp:lastModifiedBy>Lucas Francou</cp:lastModifiedBy>
  <cp:revision>661</cp:revision>
  <dcterms:modified xsi:type="dcterms:W3CDTF">2023-10-11T17:58:17Z</dcterms:modified>
</cp:coreProperties>
</file>